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7556500" cy="10693400"/>
  <p:notesSz cx="6858000" cy="9144000"/>
  <p:embeddedFontLst>
    <p:embeddedFont>
      <p:font typeface="Andika" panose="020B0604020202020204" charset="0"/>
      <p:regular r:id="rId23"/>
    </p:embeddedFont>
    <p:embeddedFont>
      <p:font typeface="Calibri" panose="020F0502020204030204" pitchFamily="34" charset="0"/>
      <p:regular r:id="rId24"/>
      <p:bold r:id="rId25"/>
      <p:italic r:id="rId26"/>
      <p:boldItalic r:id="rId27"/>
    </p:embeddedFont>
    <p:embeddedFont>
      <p:font typeface="Montserrat Classic" panose="020B0604020202020204" charset="0"/>
      <p:regular r:id="rId28"/>
    </p:embeddedFont>
    <p:embeddedFont>
      <p:font typeface="Montserrat Classic Bold" panose="020B0604020202020204" charset="0"/>
      <p:regular r:id="rId29"/>
    </p:embeddedFont>
    <p:embeddedFont>
      <p:font typeface="Montserrat Light" panose="00000400000000000000" pitchFamily="2" charset="0"/>
      <p:regular r:id="rId30"/>
      <p:italic r:id="rId31"/>
    </p:embeddedFont>
    <p:embeddedFont>
      <p:font typeface="Montserrat Light Bold" panose="020B0604020202020204" charset="0"/>
      <p:regular r:id="rId32"/>
    </p:embeddedFont>
    <p:embeddedFont>
      <p:font typeface="Montserrat Light Italics" panose="020B0604020202020204" charset="0"/>
      <p:regular r:id="rId33"/>
    </p:embeddedFont>
    <p:embeddedFont>
      <p:font typeface="Open Sans Light Bold" panose="020B0604020202020204" charset="0"/>
      <p:regular r:id="rId34"/>
    </p:embeddedFont>
    <p:embeddedFont>
      <p:font typeface="Playlist Script"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onoghue" userId="87c91b91-10bd-493f-8317-fd39107b9a96" providerId="ADAL" clId="{394DF169-5F7D-4BE5-84AF-C197CF28B9A5}"/>
    <pc:docChg chg="modSld">
      <pc:chgData name="Julie Donoghue" userId="87c91b91-10bd-493f-8317-fd39107b9a96" providerId="ADAL" clId="{394DF169-5F7D-4BE5-84AF-C197CF28B9A5}" dt="2023-06-09T16:13:33.053" v="11" actId="1036"/>
      <pc:docMkLst>
        <pc:docMk/>
      </pc:docMkLst>
      <pc:sldChg chg="modSp mod">
        <pc:chgData name="Julie Donoghue" userId="87c91b91-10bd-493f-8317-fd39107b9a96" providerId="ADAL" clId="{394DF169-5F7D-4BE5-84AF-C197CF28B9A5}" dt="2023-06-09T16:13:11.838" v="1" actId="1035"/>
        <pc:sldMkLst>
          <pc:docMk/>
          <pc:sldMk cId="0" sldId="258"/>
        </pc:sldMkLst>
        <pc:spChg chg="mod">
          <ac:chgData name="Julie Donoghue" userId="87c91b91-10bd-493f-8317-fd39107b9a96" providerId="ADAL" clId="{394DF169-5F7D-4BE5-84AF-C197CF28B9A5}" dt="2023-06-09T16:13:11.838" v="1" actId="1035"/>
          <ac:spMkLst>
            <pc:docMk/>
            <pc:sldMk cId="0" sldId="258"/>
            <ac:spMk id="13" creationId="{00000000-0000-0000-0000-000000000000}"/>
          </ac:spMkLst>
        </pc:spChg>
      </pc:sldChg>
      <pc:sldChg chg="modSp mod">
        <pc:chgData name="Julie Donoghue" userId="87c91b91-10bd-493f-8317-fd39107b9a96" providerId="ADAL" clId="{394DF169-5F7D-4BE5-84AF-C197CF28B9A5}" dt="2023-06-09T16:13:33.053" v="11" actId="1036"/>
        <pc:sldMkLst>
          <pc:docMk/>
          <pc:sldMk cId="0" sldId="265"/>
        </pc:sldMkLst>
        <pc:spChg chg="mod">
          <ac:chgData name="Julie Donoghue" userId="87c91b91-10bd-493f-8317-fd39107b9a96" providerId="ADAL" clId="{394DF169-5F7D-4BE5-84AF-C197CF28B9A5}" dt="2023-06-09T16:13:33.053" v="11" actId="1036"/>
          <ac:spMkLst>
            <pc:docMk/>
            <pc:sldMk cId="0" sldId="26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E9"/>
        </a:solidFill>
        <a:effectLst/>
      </p:bgPr>
    </p:bg>
    <p:spTree>
      <p:nvGrpSpPr>
        <p:cNvPr id="1" name=""/>
        <p:cNvGrpSpPr/>
        <p:nvPr/>
      </p:nvGrpSpPr>
      <p:grpSpPr>
        <a:xfrm>
          <a:off x="0" y="0"/>
          <a:ext cx="0" cy="0"/>
          <a:chOff x="0" y="0"/>
          <a:chExt cx="0" cy="0"/>
        </a:xfrm>
      </p:grpSpPr>
      <p:sp>
        <p:nvSpPr>
          <p:cNvPr id="2" name="Freeform 2"/>
          <p:cNvSpPr/>
          <p:nvPr/>
        </p:nvSpPr>
        <p:spPr>
          <a:xfrm rot="8100000">
            <a:off x="-1319377" y="-1523983"/>
            <a:ext cx="6048000" cy="5983255"/>
          </a:xfrm>
          <a:custGeom>
            <a:avLst/>
            <a:gdLst/>
            <a:ahLst/>
            <a:cxnLst/>
            <a:rect l="l" t="t" r="r" b="b"/>
            <a:pathLst>
              <a:path w="6048000" h="5983255">
                <a:moveTo>
                  <a:pt x="0" y="0"/>
                </a:moveTo>
                <a:lnTo>
                  <a:pt x="6048000" y="0"/>
                </a:lnTo>
                <a:lnTo>
                  <a:pt x="6048000" y="5983255"/>
                </a:lnTo>
                <a:lnTo>
                  <a:pt x="0" y="59832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71235">
            <a:off x="3780000" y="4579795"/>
            <a:ext cx="6048000" cy="6048000"/>
          </a:xfrm>
          <a:custGeom>
            <a:avLst/>
            <a:gdLst/>
            <a:ahLst/>
            <a:cxnLst/>
            <a:rect l="l" t="t" r="r" b="b"/>
            <a:pathLst>
              <a:path w="6048000" h="6048000">
                <a:moveTo>
                  <a:pt x="0" y="0"/>
                </a:moveTo>
                <a:lnTo>
                  <a:pt x="6048000" y="0"/>
                </a:lnTo>
                <a:lnTo>
                  <a:pt x="6048000" y="6048000"/>
                </a:lnTo>
                <a:lnTo>
                  <a:pt x="0" y="6048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19051" y="571383"/>
            <a:ext cx="3106913" cy="2344307"/>
          </a:xfrm>
          <a:custGeom>
            <a:avLst/>
            <a:gdLst/>
            <a:ahLst/>
            <a:cxnLst/>
            <a:rect l="l" t="t" r="r" b="b"/>
            <a:pathLst>
              <a:path w="3106913" h="2344307">
                <a:moveTo>
                  <a:pt x="0" y="0"/>
                </a:moveTo>
                <a:lnTo>
                  <a:pt x="3106913" y="0"/>
                </a:lnTo>
                <a:lnTo>
                  <a:pt x="3106913" y="2344307"/>
                </a:lnTo>
                <a:lnTo>
                  <a:pt x="0" y="2344307"/>
                </a:lnTo>
                <a:lnTo>
                  <a:pt x="0" y="0"/>
                </a:lnTo>
                <a:close/>
              </a:path>
            </a:pathLst>
          </a:custGeom>
          <a:blipFill>
            <a:blip r:embed="rId6"/>
            <a:stretch>
              <a:fillRect/>
            </a:stretch>
          </a:blipFill>
        </p:spPr>
      </p:sp>
      <p:sp>
        <p:nvSpPr>
          <p:cNvPr id="5" name="Freeform 5"/>
          <p:cNvSpPr/>
          <p:nvPr/>
        </p:nvSpPr>
        <p:spPr>
          <a:xfrm>
            <a:off x="719051" y="5721336"/>
            <a:ext cx="6048000" cy="4037040"/>
          </a:xfrm>
          <a:custGeom>
            <a:avLst/>
            <a:gdLst/>
            <a:ahLst/>
            <a:cxnLst/>
            <a:rect l="l" t="t" r="r" b="b"/>
            <a:pathLst>
              <a:path w="6048000" h="4037040">
                <a:moveTo>
                  <a:pt x="0" y="0"/>
                </a:moveTo>
                <a:lnTo>
                  <a:pt x="6048000" y="0"/>
                </a:lnTo>
                <a:lnTo>
                  <a:pt x="6048000" y="4037040"/>
                </a:lnTo>
                <a:lnTo>
                  <a:pt x="0" y="4037040"/>
                </a:lnTo>
                <a:lnTo>
                  <a:pt x="0" y="0"/>
                </a:lnTo>
                <a:close/>
              </a:path>
            </a:pathLst>
          </a:custGeom>
          <a:blipFill>
            <a:blip r:embed="rId7"/>
            <a:stretch>
              <a:fillRect/>
            </a:stretch>
          </a:blipFill>
        </p:spPr>
      </p:sp>
      <p:sp>
        <p:nvSpPr>
          <p:cNvPr id="6" name="TextBox 6"/>
          <p:cNvSpPr txBox="1"/>
          <p:nvPr/>
        </p:nvSpPr>
        <p:spPr>
          <a:xfrm>
            <a:off x="3825964" y="1074881"/>
            <a:ext cx="3620685" cy="1261110"/>
          </a:xfrm>
          <a:prstGeom prst="rect">
            <a:avLst/>
          </a:prstGeom>
        </p:spPr>
        <p:txBody>
          <a:bodyPr lIns="0" tIns="0" rIns="0" bIns="0" rtlCol="0" anchor="t">
            <a:spAutoFit/>
          </a:bodyPr>
          <a:lstStyle/>
          <a:p>
            <a:pPr algn="ctr">
              <a:lnSpc>
                <a:spcPts val="5040"/>
              </a:lnSpc>
            </a:pPr>
            <a:r>
              <a:rPr lang="en-US" sz="3600" spc="590">
                <a:solidFill>
                  <a:srgbClr val="BFA120"/>
                </a:solidFill>
                <a:latin typeface="Montserrat Classic Bold"/>
              </a:rPr>
              <a:t>Business Training</a:t>
            </a:r>
          </a:p>
        </p:txBody>
      </p:sp>
      <p:sp>
        <p:nvSpPr>
          <p:cNvPr id="7" name="TextBox 7"/>
          <p:cNvSpPr txBox="1"/>
          <p:nvPr/>
        </p:nvSpPr>
        <p:spPr>
          <a:xfrm>
            <a:off x="689093" y="4075321"/>
            <a:ext cx="6347642" cy="709419"/>
          </a:xfrm>
          <a:prstGeom prst="rect">
            <a:avLst/>
          </a:prstGeom>
        </p:spPr>
        <p:txBody>
          <a:bodyPr lIns="0" tIns="0" rIns="0" bIns="0" rtlCol="0" anchor="t">
            <a:spAutoFit/>
          </a:bodyPr>
          <a:lstStyle/>
          <a:p>
            <a:pPr algn="ctr">
              <a:lnSpc>
                <a:spcPts val="5879"/>
              </a:lnSpc>
            </a:pPr>
            <a:r>
              <a:rPr lang="en-US" sz="4199" spc="167">
                <a:solidFill>
                  <a:srgbClr val="BFA120"/>
                </a:solidFill>
                <a:latin typeface="Montserrat Classic"/>
              </a:rPr>
              <a:t>The Vision </a:t>
            </a:r>
          </a:p>
        </p:txBody>
      </p:sp>
      <p:sp>
        <p:nvSpPr>
          <p:cNvPr id="8" name="TextBox 8"/>
          <p:cNvSpPr txBox="1"/>
          <p:nvPr/>
        </p:nvSpPr>
        <p:spPr>
          <a:xfrm>
            <a:off x="654296" y="4446211"/>
            <a:ext cx="6417236" cy="899789"/>
          </a:xfrm>
          <a:prstGeom prst="rect">
            <a:avLst/>
          </a:prstGeom>
        </p:spPr>
        <p:txBody>
          <a:bodyPr lIns="0" tIns="0" rIns="0" bIns="0" rtlCol="0" anchor="t">
            <a:spAutoFit/>
          </a:bodyPr>
          <a:lstStyle/>
          <a:p>
            <a:pPr algn="ctr">
              <a:lnSpc>
                <a:spcPts val="7853"/>
              </a:lnSpc>
            </a:pPr>
            <a:r>
              <a:rPr lang="en-US" sz="4199" spc="709">
                <a:solidFill>
                  <a:srgbClr val="BFA120"/>
                </a:solidFill>
                <a:latin typeface="Montserrat Classic Bold"/>
              </a:rPr>
              <a:t> </a:t>
            </a:r>
          </a:p>
        </p:txBody>
      </p:sp>
      <p:grpSp>
        <p:nvGrpSpPr>
          <p:cNvPr id="9" name="Group 9"/>
          <p:cNvGrpSpPr/>
          <p:nvPr/>
        </p:nvGrpSpPr>
        <p:grpSpPr>
          <a:xfrm>
            <a:off x="1314494" y="3367230"/>
            <a:ext cx="5096839" cy="1038141"/>
            <a:chOff x="0" y="0"/>
            <a:chExt cx="6795785" cy="1384188"/>
          </a:xfrm>
        </p:grpSpPr>
        <p:sp>
          <p:nvSpPr>
            <p:cNvPr id="10" name="TextBox 10"/>
            <p:cNvSpPr txBox="1"/>
            <p:nvPr/>
          </p:nvSpPr>
          <p:spPr>
            <a:xfrm>
              <a:off x="36850" y="47625"/>
              <a:ext cx="6722086" cy="808794"/>
            </a:xfrm>
            <a:prstGeom prst="rect">
              <a:avLst/>
            </a:prstGeom>
          </p:spPr>
          <p:txBody>
            <a:bodyPr lIns="0" tIns="0" rIns="0" bIns="0" rtlCol="0" anchor="t">
              <a:spAutoFit/>
            </a:bodyPr>
            <a:lstStyle/>
            <a:p>
              <a:pPr algn="ctr">
                <a:lnSpc>
                  <a:spcPts val="4515"/>
                </a:lnSpc>
              </a:pPr>
              <a:r>
                <a:rPr lang="en-US" sz="4260" spc="170">
                  <a:solidFill>
                    <a:srgbClr val="BFA120"/>
                  </a:solidFill>
                  <a:latin typeface="Montserrat Classic"/>
                </a:rPr>
                <a:t>Learning Skills </a:t>
              </a:r>
            </a:p>
          </p:txBody>
        </p:sp>
        <p:sp>
          <p:nvSpPr>
            <p:cNvPr id="11" name="TextBox 11"/>
            <p:cNvSpPr txBox="1"/>
            <p:nvPr/>
          </p:nvSpPr>
          <p:spPr>
            <a:xfrm>
              <a:off x="0" y="952649"/>
              <a:ext cx="6795785" cy="431539"/>
            </a:xfrm>
            <a:prstGeom prst="rect">
              <a:avLst/>
            </a:prstGeom>
          </p:spPr>
          <p:txBody>
            <a:bodyPr lIns="0" tIns="0" rIns="0" bIns="0" rtlCol="0" anchor="t">
              <a:spAutoFit/>
            </a:bodyPr>
            <a:lstStyle/>
            <a:p>
              <a:pPr algn="ctr">
                <a:lnSpc>
                  <a:spcPts val="302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7100" y="1192734"/>
            <a:ext cx="6225800" cy="6454775"/>
          </a:xfrm>
          <a:prstGeom prst="rect">
            <a:avLst/>
          </a:prstGeom>
        </p:spPr>
        <p:txBody>
          <a:bodyPr lIns="0" tIns="0" rIns="0" bIns="0" rtlCol="0" anchor="t">
            <a:spAutoFit/>
          </a:bodyPr>
          <a:lstStyle/>
          <a:p>
            <a:pPr>
              <a:lnSpc>
                <a:spcPts val="1960"/>
              </a:lnSpc>
            </a:pPr>
            <a:r>
              <a:rPr lang="en-US" sz="1400">
                <a:solidFill>
                  <a:srgbClr val="737373"/>
                </a:solidFill>
                <a:latin typeface="Montserrat Light Bold"/>
              </a:rPr>
              <a:t>What happens if you do not establish a Vision?</a:t>
            </a:r>
          </a:p>
          <a:p>
            <a:pPr>
              <a:lnSpc>
                <a:spcPts val="1960"/>
              </a:lnSpc>
            </a:pPr>
            <a:endParaRPr lang="en-US" sz="1400">
              <a:solidFill>
                <a:srgbClr val="737373"/>
              </a:solidFill>
              <a:latin typeface="Montserrat Light Bold"/>
            </a:endParaRPr>
          </a:p>
          <a:p>
            <a:pPr>
              <a:lnSpc>
                <a:spcPts val="1960"/>
              </a:lnSpc>
            </a:pPr>
            <a:r>
              <a:rPr lang="en-US" sz="1400">
                <a:solidFill>
                  <a:srgbClr val="737373"/>
                </a:solidFill>
                <a:latin typeface="Montserrat Light"/>
              </a:rPr>
              <a:t>Vision gives direction and a glimpse over our life to make our goals and purpose become a reality. In order to understand where we want ourselves to be in life, we must have a clear vision over our life. So, once you understand that vision clarifies purpose, life will become simpler and more meaningful.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You and your team lose sight of why you are doing this; you and they get their heads down and get busy and work work work! However, you do not move forward to your vision.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By ploughing on day after day you can then begin to hate owning a business or question why you're doing it.  Taking time to work ON your business allows you to work on achieving your goals and your teams and without it you can be attracted by outside influences and be diverted from your and your teams goals.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Bold"/>
              </a:rPr>
              <a:t>DO IT NOW!</a:t>
            </a:r>
            <a:r>
              <a:rPr lang="en-US" sz="1400">
                <a:solidFill>
                  <a:srgbClr val="737373"/>
                </a:solidFill>
                <a:latin typeface="Montserrat Light"/>
              </a:rPr>
              <a:t>   Book yourself time in your diary to create your vision.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If you need inspiration why not view Julie and Sarah’s visions to help you get started.</a:t>
            </a:r>
          </a:p>
          <a:p>
            <a:pPr>
              <a:lnSpc>
                <a:spcPts val="1960"/>
              </a:lnSpc>
            </a:pPr>
            <a:r>
              <a:rPr lang="en-US" sz="1400">
                <a:solidFill>
                  <a:srgbClr val="737373"/>
                </a:solidFill>
                <a:latin typeface="Montserrat Light"/>
              </a:rPr>
              <a:t> </a:t>
            </a:r>
          </a:p>
          <a:p>
            <a:pPr>
              <a:lnSpc>
                <a:spcPts val="1960"/>
              </a:lnSpc>
            </a:pPr>
            <a:r>
              <a:rPr lang="en-US" sz="1400">
                <a:solidFill>
                  <a:srgbClr val="737373"/>
                </a:solidFill>
                <a:latin typeface="Montserrat Light Bold"/>
              </a:rPr>
              <a:t>TIP: </a:t>
            </a:r>
            <a:r>
              <a:rPr lang="en-US" sz="1400">
                <a:solidFill>
                  <a:srgbClr val="737373"/>
                </a:solidFill>
                <a:latin typeface="Montserrat Light"/>
              </a:rPr>
              <a:t>You can always do this in stages, Attempt the process then</a:t>
            </a:r>
          </a:p>
          <a:p>
            <a:pPr>
              <a:lnSpc>
                <a:spcPts val="1960"/>
              </a:lnSpc>
            </a:pPr>
            <a:r>
              <a:rPr lang="en-US" sz="1400">
                <a:solidFill>
                  <a:srgbClr val="737373"/>
                </a:solidFill>
                <a:latin typeface="Montserrat Light"/>
              </a:rPr>
              <a:t>a week later reflect and make changes that feel right before you finally decide you are there !</a:t>
            </a:r>
          </a:p>
        </p:txBody>
      </p:sp>
      <p:sp>
        <p:nvSpPr>
          <p:cNvPr id="3" name="Freeform 3"/>
          <p:cNvSpPr/>
          <p:nvPr/>
        </p:nvSpPr>
        <p:spPr>
          <a:xfrm>
            <a:off x="3077466" y="7637061"/>
            <a:ext cx="3443984" cy="2281639"/>
          </a:xfrm>
          <a:custGeom>
            <a:avLst/>
            <a:gdLst/>
            <a:ahLst/>
            <a:cxnLst/>
            <a:rect l="l" t="t" r="r" b="b"/>
            <a:pathLst>
              <a:path w="3443984" h="2281639">
                <a:moveTo>
                  <a:pt x="0" y="0"/>
                </a:moveTo>
                <a:lnTo>
                  <a:pt x="3443984" y="0"/>
                </a:lnTo>
                <a:lnTo>
                  <a:pt x="3443984" y="2281639"/>
                </a:lnTo>
                <a:lnTo>
                  <a:pt x="0" y="2281639"/>
                </a:lnTo>
                <a:lnTo>
                  <a:pt x="0" y="0"/>
                </a:lnTo>
                <a:close/>
              </a:path>
            </a:pathLst>
          </a:custGeom>
          <a:blipFill>
            <a:blip r:embed="rId2"/>
            <a:stretch>
              <a:fillRect/>
            </a:stretch>
          </a:blipFill>
        </p:spPr>
      </p:sp>
      <p:sp>
        <p:nvSpPr>
          <p:cNvPr id="4" name="TextBox 4"/>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5" name="TextBox 5"/>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6" name="Group 6"/>
          <p:cNvGrpSpPr/>
          <p:nvPr/>
        </p:nvGrpSpPr>
        <p:grpSpPr>
          <a:xfrm>
            <a:off x="-218255" y="9936000"/>
            <a:ext cx="8009211" cy="1130412"/>
            <a:chOff x="0" y="0"/>
            <a:chExt cx="10646279" cy="1502606"/>
          </a:xfrm>
        </p:grpSpPr>
        <p:sp>
          <p:nvSpPr>
            <p:cNvPr id="7" name="Freeform 7"/>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8" name="Group 8"/>
          <p:cNvGrpSpPr/>
          <p:nvPr/>
        </p:nvGrpSpPr>
        <p:grpSpPr>
          <a:xfrm>
            <a:off x="6234370" y="10083523"/>
            <a:ext cx="619346" cy="494495"/>
            <a:chOff x="0" y="0"/>
            <a:chExt cx="825795" cy="659327"/>
          </a:xfrm>
        </p:grpSpPr>
        <p:pic>
          <p:nvPicPr>
            <p:cNvPr id="9" name="Picture 9"/>
            <p:cNvPicPr>
              <a:picLocks noChangeAspect="1"/>
            </p:cNvPicPr>
            <p:nvPr/>
          </p:nvPicPr>
          <p:blipFill>
            <a:blip r:embed="rId3"/>
            <a:srcRect l="2747" r="2747"/>
            <a:stretch>
              <a:fillRect/>
            </a:stretch>
          </p:blipFill>
          <p:spPr>
            <a:xfrm>
              <a:off x="0" y="0"/>
              <a:ext cx="825795" cy="659327"/>
            </a:xfrm>
            <a:prstGeom prst="rect">
              <a:avLst/>
            </a:prstGeom>
          </p:spPr>
        </p:pic>
      </p:grpSp>
      <p:sp>
        <p:nvSpPr>
          <p:cNvPr id="10" name="TextBox 10"/>
          <p:cNvSpPr txBox="1"/>
          <p:nvPr/>
        </p:nvSpPr>
        <p:spPr>
          <a:xfrm>
            <a:off x="830120"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11" name="Group 11"/>
          <p:cNvGrpSpPr/>
          <p:nvPr/>
        </p:nvGrpSpPr>
        <p:grpSpPr>
          <a:xfrm>
            <a:off x="356279" y="10084159"/>
            <a:ext cx="2014522" cy="541902"/>
            <a:chOff x="0" y="0"/>
            <a:chExt cx="2686029" cy="722536"/>
          </a:xfrm>
        </p:grpSpPr>
        <p:sp>
          <p:nvSpPr>
            <p:cNvPr id="12" name="TextBox 12"/>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3" name="TextBox 13"/>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5949" y="1421069"/>
            <a:ext cx="5838349" cy="339619"/>
          </a:xfrm>
          <a:prstGeom prst="rect">
            <a:avLst/>
          </a:prstGeom>
        </p:spPr>
        <p:txBody>
          <a:bodyPr lIns="0" tIns="0" rIns="0" bIns="0" rtlCol="0" anchor="t">
            <a:spAutoFit/>
          </a:bodyPr>
          <a:lstStyle/>
          <a:p>
            <a:pPr algn="l">
              <a:lnSpc>
                <a:spcPts val="2800"/>
              </a:lnSpc>
            </a:pPr>
            <a:r>
              <a:rPr lang="en-US" sz="2000">
                <a:solidFill>
                  <a:srgbClr val="737373"/>
                </a:solidFill>
                <a:latin typeface="Montserrat Classic Italics"/>
              </a:rPr>
              <a:t>TOPS TIPS for getting your Vision onto paper</a:t>
            </a:r>
          </a:p>
        </p:txBody>
      </p:sp>
      <p:sp>
        <p:nvSpPr>
          <p:cNvPr id="3" name="TextBox 3"/>
          <p:cNvSpPr txBox="1"/>
          <p:nvPr/>
        </p:nvSpPr>
        <p:spPr>
          <a:xfrm>
            <a:off x="590784" y="1982906"/>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1. WRITE IT DOWN </a:t>
            </a:r>
          </a:p>
        </p:txBody>
      </p:sp>
      <p:sp>
        <p:nvSpPr>
          <p:cNvPr id="4" name="TextBox 4"/>
          <p:cNvSpPr txBox="1"/>
          <p:nvPr/>
        </p:nvSpPr>
        <p:spPr>
          <a:xfrm>
            <a:off x="610428" y="3028072"/>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2. BE HONEST</a:t>
            </a:r>
          </a:p>
        </p:txBody>
      </p:sp>
      <p:sp>
        <p:nvSpPr>
          <p:cNvPr id="5" name="TextBox 5"/>
          <p:cNvSpPr txBox="1"/>
          <p:nvPr/>
        </p:nvSpPr>
        <p:spPr>
          <a:xfrm>
            <a:off x="595354" y="4004836"/>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3. WRITE IN THE PRESENT</a:t>
            </a:r>
          </a:p>
        </p:txBody>
      </p:sp>
      <p:sp>
        <p:nvSpPr>
          <p:cNvPr id="6" name="TextBox 6"/>
          <p:cNvSpPr txBox="1"/>
          <p:nvPr/>
        </p:nvSpPr>
        <p:spPr>
          <a:xfrm>
            <a:off x="663570" y="4931030"/>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4. KEEP IT POSITIVE</a:t>
            </a:r>
          </a:p>
        </p:txBody>
      </p:sp>
      <p:sp>
        <p:nvSpPr>
          <p:cNvPr id="7" name="TextBox 7"/>
          <p:cNvSpPr txBox="1"/>
          <p:nvPr/>
        </p:nvSpPr>
        <p:spPr>
          <a:xfrm>
            <a:off x="648857" y="6061437"/>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5. KEEP IT REAL</a:t>
            </a:r>
          </a:p>
        </p:txBody>
      </p:sp>
      <p:grpSp>
        <p:nvGrpSpPr>
          <p:cNvPr id="8" name="Group 8"/>
          <p:cNvGrpSpPr/>
          <p:nvPr/>
        </p:nvGrpSpPr>
        <p:grpSpPr>
          <a:xfrm>
            <a:off x="610428" y="2272278"/>
            <a:ext cx="6243288" cy="591547"/>
            <a:chOff x="0" y="0"/>
            <a:chExt cx="2517708" cy="238551"/>
          </a:xfrm>
        </p:grpSpPr>
        <p:sp>
          <p:nvSpPr>
            <p:cNvPr id="9" name="Freeform 9"/>
            <p:cNvSpPr/>
            <p:nvPr/>
          </p:nvSpPr>
          <p:spPr>
            <a:xfrm>
              <a:off x="0" y="0"/>
              <a:ext cx="2517708" cy="238551"/>
            </a:xfrm>
            <a:custGeom>
              <a:avLst/>
              <a:gdLst/>
              <a:ahLst/>
              <a:cxnLst/>
              <a:rect l="l" t="t" r="r" b="b"/>
              <a:pathLst>
                <a:path w="2517708" h="238551">
                  <a:moveTo>
                    <a:pt x="0" y="0"/>
                  </a:moveTo>
                  <a:lnTo>
                    <a:pt x="2517708" y="0"/>
                  </a:lnTo>
                  <a:lnTo>
                    <a:pt x="2517708" y="238551"/>
                  </a:lnTo>
                  <a:lnTo>
                    <a:pt x="0" y="238551"/>
                  </a:lnTo>
                  <a:close/>
                </a:path>
              </a:pathLst>
            </a:custGeom>
            <a:solidFill>
              <a:srgbClr val="F4E4E9">
                <a:alpha val="54902"/>
              </a:srgbClr>
            </a:solidFill>
          </p:spPr>
        </p:sp>
      </p:grpSp>
      <p:grpSp>
        <p:nvGrpSpPr>
          <p:cNvPr id="10" name="Group 10"/>
          <p:cNvGrpSpPr/>
          <p:nvPr/>
        </p:nvGrpSpPr>
        <p:grpSpPr>
          <a:xfrm>
            <a:off x="648857" y="3306561"/>
            <a:ext cx="6204859" cy="553449"/>
            <a:chOff x="0" y="0"/>
            <a:chExt cx="2502211" cy="223187"/>
          </a:xfrm>
        </p:grpSpPr>
        <p:sp>
          <p:nvSpPr>
            <p:cNvPr id="11" name="Freeform 11"/>
            <p:cNvSpPr/>
            <p:nvPr/>
          </p:nvSpPr>
          <p:spPr>
            <a:xfrm>
              <a:off x="0" y="0"/>
              <a:ext cx="2502210" cy="223187"/>
            </a:xfrm>
            <a:custGeom>
              <a:avLst/>
              <a:gdLst/>
              <a:ahLst/>
              <a:cxnLst/>
              <a:rect l="l" t="t" r="r" b="b"/>
              <a:pathLst>
                <a:path w="2502210" h="223187">
                  <a:moveTo>
                    <a:pt x="0" y="0"/>
                  </a:moveTo>
                  <a:lnTo>
                    <a:pt x="2502210" y="0"/>
                  </a:lnTo>
                  <a:lnTo>
                    <a:pt x="2502210" y="223187"/>
                  </a:lnTo>
                  <a:lnTo>
                    <a:pt x="0" y="223187"/>
                  </a:lnTo>
                  <a:close/>
                </a:path>
              </a:pathLst>
            </a:custGeom>
            <a:solidFill>
              <a:srgbClr val="F4E4E9">
                <a:alpha val="54902"/>
              </a:srgbClr>
            </a:solidFill>
          </p:spPr>
        </p:sp>
      </p:grpSp>
      <p:grpSp>
        <p:nvGrpSpPr>
          <p:cNvPr id="12" name="Group 12"/>
          <p:cNvGrpSpPr/>
          <p:nvPr/>
        </p:nvGrpSpPr>
        <p:grpSpPr>
          <a:xfrm>
            <a:off x="610428" y="4334425"/>
            <a:ext cx="6243288" cy="403723"/>
            <a:chOff x="0" y="0"/>
            <a:chExt cx="2517708" cy="162808"/>
          </a:xfrm>
        </p:grpSpPr>
        <p:sp>
          <p:nvSpPr>
            <p:cNvPr id="13" name="Freeform 13"/>
            <p:cNvSpPr/>
            <p:nvPr/>
          </p:nvSpPr>
          <p:spPr>
            <a:xfrm>
              <a:off x="0" y="0"/>
              <a:ext cx="2517708" cy="162808"/>
            </a:xfrm>
            <a:custGeom>
              <a:avLst/>
              <a:gdLst/>
              <a:ahLst/>
              <a:cxnLst/>
              <a:rect l="l" t="t" r="r" b="b"/>
              <a:pathLst>
                <a:path w="2517708" h="162808">
                  <a:moveTo>
                    <a:pt x="0" y="0"/>
                  </a:moveTo>
                  <a:lnTo>
                    <a:pt x="2517708" y="0"/>
                  </a:lnTo>
                  <a:lnTo>
                    <a:pt x="2517708" y="162808"/>
                  </a:lnTo>
                  <a:lnTo>
                    <a:pt x="0" y="162808"/>
                  </a:lnTo>
                  <a:close/>
                </a:path>
              </a:pathLst>
            </a:custGeom>
            <a:solidFill>
              <a:srgbClr val="F4E4E9">
                <a:alpha val="54902"/>
              </a:srgbClr>
            </a:solidFill>
          </p:spPr>
        </p:sp>
      </p:grpSp>
      <p:grpSp>
        <p:nvGrpSpPr>
          <p:cNvPr id="14" name="Group 14"/>
          <p:cNvGrpSpPr/>
          <p:nvPr/>
        </p:nvGrpSpPr>
        <p:grpSpPr>
          <a:xfrm>
            <a:off x="648857" y="5288781"/>
            <a:ext cx="6204859" cy="574541"/>
            <a:chOff x="0" y="0"/>
            <a:chExt cx="2502211" cy="231693"/>
          </a:xfrm>
        </p:grpSpPr>
        <p:sp>
          <p:nvSpPr>
            <p:cNvPr id="15" name="Freeform 15"/>
            <p:cNvSpPr/>
            <p:nvPr/>
          </p:nvSpPr>
          <p:spPr>
            <a:xfrm>
              <a:off x="0" y="0"/>
              <a:ext cx="2502210" cy="231693"/>
            </a:xfrm>
            <a:custGeom>
              <a:avLst/>
              <a:gdLst/>
              <a:ahLst/>
              <a:cxnLst/>
              <a:rect l="l" t="t" r="r" b="b"/>
              <a:pathLst>
                <a:path w="2502210" h="231693">
                  <a:moveTo>
                    <a:pt x="0" y="0"/>
                  </a:moveTo>
                  <a:lnTo>
                    <a:pt x="2502210" y="0"/>
                  </a:lnTo>
                  <a:lnTo>
                    <a:pt x="2502210" y="231693"/>
                  </a:lnTo>
                  <a:lnTo>
                    <a:pt x="0" y="231693"/>
                  </a:lnTo>
                  <a:close/>
                </a:path>
              </a:pathLst>
            </a:custGeom>
            <a:solidFill>
              <a:srgbClr val="F4E4E9">
                <a:alpha val="54902"/>
              </a:srgbClr>
            </a:solidFill>
          </p:spPr>
        </p:sp>
      </p:grpSp>
      <p:grpSp>
        <p:nvGrpSpPr>
          <p:cNvPr id="16" name="Group 16"/>
          <p:cNvGrpSpPr/>
          <p:nvPr/>
        </p:nvGrpSpPr>
        <p:grpSpPr>
          <a:xfrm>
            <a:off x="625502" y="6372922"/>
            <a:ext cx="6228215" cy="508999"/>
            <a:chOff x="0" y="0"/>
            <a:chExt cx="2511629" cy="205262"/>
          </a:xfrm>
        </p:grpSpPr>
        <p:sp>
          <p:nvSpPr>
            <p:cNvPr id="17" name="Freeform 17"/>
            <p:cNvSpPr/>
            <p:nvPr/>
          </p:nvSpPr>
          <p:spPr>
            <a:xfrm>
              <a:off x="0" y="0"/>
              <a:ext cx="2511629" cy="205262"/>
            </a:xfrm>
            <a:custGeom>
              <a:avLst/>
              <a:gdLst/>
              <a:ahLst/>
              <a:cxnLst/>
              <a:rect l="l" t="t" r="r" b="b"/>
              <a:pathLst>
                <a:path w="2511629" h="205262">
                  <a:moveTo>
                    <a:pt x="0" y="0"/>
                  </a:moveTo>
                  <a:lnTo>
                    <a:pt x="2511629" y="0"/>
                  </a:lnTo>
                  <a:lnTo>
                    <a:pt x="2511629" y="205262"/>
                  </a:lnTo>
                  <a:lnTo>
                    <a:pt x="0" y="205262"/>
                  </a:lnTo>
                  <a:close/>
                </a:path>
              </a:pathLst>
            </a:custGeom>
            <a:solidFill>
              <a:srgbClr val="F4E4E9">
                <a:alpha val="54902"/>
              </a:srgbClr>
            </a:solidFill>
          </p:spPr>
        </p:sp>
      </p:grpSp>
      <p:sp>
        <p:nvSpPr>
          <p:cNvPr id="18" name="TextBox 18"/>
          <p:cNvSpPr txBox="1"/>
          <p:nvPr/>
        </p:nvSpPr>
        <p:spPr>
          <a:xfrm>
            <a:off x="800814" y="2350884"/>
            <a:ext cx="5843707" cy="34607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With a pen or pencil (if you are like us you will have lots of coloured pens!), By re-reading your own handwriting it fixes an impression into your memory better than reading from a screen. </a:t>
            </a:r>
          </a:p>
        </p:txBody>
      </p:sp>
      <p:sp>
        <p:nvSpPr>
          <p:cNvPr id="19" name="TextBox 19"/>
          <p:cNvSpPr txBox="1"/>
          <p:nvPr/>
        </p:nvSpPr>
        <p:spPr>
          <a:xfrm>
            <a:off x="794100" y="3387072"/>
            <a:ext cx="5888490" cy="34607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Don’t write what you think you SHOULD write, be honest about what YOU want.  You can think BIG BIG BIG or go for what you feel is right. (It cannot be wrong!)</a:t>
            </a:r>
          </a:p>
        </p:txBody>
      </p:sp>
      <p:sp>
        <p:nvSpPr>
          <p:cNvPr id="20" name="TextBox 20"/>
          <p:cNvSpPr txBox="1"/>
          <p:nvPr/>
        </p:nvSpPr>
        <p:spPr>
          <a:xfrm>
            <a:off x="776057" y="4440078"/>
            <a:ext cx="5542191" cy="179210"/>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“I HAVE a successful salon in the centre of town with 3 staff and a growing clientele”.</a:t>
            </a:r>
          </a:p>
        </p:txBody>
      </p:sp>
      <p:sp>
        <p:nvSpPr>
          <p:cNvPr id="21" name="TextBox 21"/>
          <p:cNvSpPr txBox="1"/>
          <p:nvPr/>
        </p:nvSpPr>
        <p:spPr>
          <a:xfrm>
            <a:off x="905037" y="5383110"/>
            <a:ext cx="5777553" cy="357308"/>
          </a:xfrm>
          <a:prstGeom prst="rect">
            <a:avLst/>
          </a:prstGeom>
        </p:spPr>
        <p:txBody>
          <a:bodyPr lIns="0" tIns="0" rIns="0" bIns="0" rtlCol="0" anchor="t">
            <a:spAutoFit/>
          </a:bodyPr>
          <a:lstStyle/>
          <a:p>
            <a:pPr>
              <a:lnSpc>
                <a:spcPts val="1400"/>
              </a:lnSpc>
            </a:pPr>
            <a:r>
              <a:rPr lang="en-US" sz="1000">
                <a:solidFill>
                  <a:srgbClr val="737373"/>
                </a:solidFill>
                <a:latin typeface="Montserrat Light"/>
              </a:rPr>
              <a:t>Focus on the POSITIVE what you WANT “I have £3000 in savings” rather than I DO NOT have debt.</a:t>
            </a:r>
          </a:p>
        </p:txBody>
      </p:sp>
      <p:sp>
        <p:nvSpPr>
          <p:cNvPr id="22" name="TextBox 22"/>
          <p:cNvSpPr txBox="1"/>
          <p:nvPr/>
        </p:nvSpPr>
        <p:spPr>
          <a:xfrm>
            <a:off x="625502" y="7099661"/>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6. IT'S ALL IN THE DETAILS</a:t>
            </a:r>
          </a:p>
        </p:txBody>
      </p:sp>
      <p:grpSp>
        <p:nvGrpSpPr>
          <p:cNvPr id="23" name="Group 23"/>
          <p:cNvGrpSpPr/>
          <p:nvPr/>
        </p:nvGrpSpPr>
        <p:grpSpPr>
          <a:xfrm>
            <a:off x="626064" y="7449473"/>
            <a:ext cx="6227653" cy="753474"/>
            <a:chOff x="0" y="0"/>
            <a:chExt cx="2511402" cy="303851"/>
          </a:xfrm>
        </p:grpSpPr>
        <p:sp>
          <p:nvSpPr>
            <p:cNvPr id="24" name="Freeform 24"/>
            <p:cNvSpPr/>
            <p:nvPr/>
          </p:nvSpPr>
          <p:spPr>
            <a:xfrm>
              <a:off x="0" y="0"/>
              <a:ext cx="2511402" cy="303851"/>
            </a:xfrm>
            <a:custGeom>
              <a:avLst/>
              <a:gdLst/>
              <a:ahLst/>
              <a:cxnLst/>
              <a:rect l="l" t="t" r="r" b="b"/>
              <a:pathLst>
                <a:path w="2511402" h="303851">
                  <a:moveTo>
                    <a:pt x="0" y="0"/>
                  </a:moveTo>
                  <a:lnTo>
                    <a:pt x="2511402" y="0"/>
                  </a:lnTo>
                  <a:lnTo>
                    <a:pt x="2511402" y="303851"/>
                  </a:lnTo>
                  <a:lnTo>
                    <a:pt x="0" y="303851"/>
                  </a:lnTo>
                  <a:close/>
                </a:path>
              </a:pathLst>
            </a:custGeom>
            <a:solidFill>
              <a:srgbClr val="F4E4E9">
                <a:alpha val="54902"/>
              </a:srgbClr>
            </a:solidFill>
          </p:spPr>
        </p:sp>
      </p:grpSp>
      <p:sp>
        <p:nvSpPr>
          <p:cNvPr id="25" name="TextBox 25"/>
          <p:cNvSpPr txBox="1"/>
          <p:nvPr/>
        </p:nvSpPr>
        <p:spPr>
          <a:xfrm>
            <a:off x="833898" y="6440096"/>
            <a:ext cx="5648938" cy="34607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These are YOUR PERSONAL goals – write them how you would say them.  No fancy words. Just write as you would vocalise them.</a:t>
            </a:r>
          </a:p>
        </p:txBody>
      </p:sp>
      <p:sp>
        <p:nvSpPr>
          <p:cNvPr id="26" name="TextBox 26"/>
          <p:cNvSpPr txBox="1"/>
          <p:nvPr/>
        </p:nvSpPr>
        <p:spPr>
          <a:xfrm>
            <a:off x="756000" y="7555672"/>
            <a:ext cx="5911877" cy="51752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DETAILS - it’s all in the detail!  If you know what colour your new car is going to be or the model, then put it in! Describe the smell, the atmosphere, your surroundings, the colour, your feelings of your vision.</a:t>
            </a:r>
          </a:p>
        </p:txBody>
      </p:sp>
      <p:grpSp>
        <p:nvGrpSpPr>
          <p:cNvPr id="27" name="Group 27"/>
          <p:cNvGrpSpPr/>
          <p:nvPr/>
        </p:nvGrpSpPr>
        <p:grpSpPr>
          <a:xfrm>
            <a:off x="642507" y="8757071"/>
            <a:ext cx="6211210" cy="756646"/>
            <a:chOff x="0" y="0"/>
            <a:chExt cx="2504771" cy="305130"/>
          </a:xfrm>
        </p:grpSpPr>
        <p:sp>
          <p:nvSpPr>
            <p:cNvPr id="28" name="Freeform 28"/>
            <p:cNvSpPr/>
            <p:nvPr/>
          </p:nvSpPr>
          <p:spPr>
            <a:xfrm>
              <a:off x="0" y="0"/>
              <a:ext cx="2504771" cy="305130"/>
            </a:xfrm>
            <a:custGeom>
              <a:avLst/>
              <a:gdLst/>
              <a:ahLst/>
              <a:cxnLst/>
              <a:rect l="l" t="t" r="r" b="b"/>
              <a:pathLst>
                <a:path w="2504771" h="305130">
                  <a:moveTo>
                    <a:pt x="0" y="0"/>
                  </a:moveTo>
                  <a:lnTo>
                    <a:pt x="2504771" y="0"/>
                  </a:lnTo>
                  <a:lnTo>
                    <a:pt x="2504771" y="305130"/>
                  </a:lnTo>
                  <a:lnTo>
                    <a:pt x="0" y="305130"/>
                  </a:lnTo>
                  <a:close/>
                </a:path>
              </a:pathLst>
            </a:custGeom>
            <a:solidFill>
              <a:srgbClr val="F4E4E9">
                <a:alpha val="54902"/>
              </a:srgbClr>
            </a:solidFill>
          </p:spPr>
        </p:sp>
      </p:grpSp>
      <p:sp>
        <p:nvSpPr>
          <p:cNvPr id="29" name="TextBox 29"/>
          <p:cNvSpPr txBox="1"/>
          <p:nvPr/>
        </p:nvSpPr>
        <p:spPr>
          <a:xfrm>
            <a:off x="625502" y="8417285"/>
            <a:ext cx="6019020" cy="244394"/>
          </a:xfrm>
          <a:prstGeom prst="rect">
            <a:avLst/>
          </a:prstGeom>
        </p:spPr>
        <p:txBody>
          <a:bodyPr lIns="0" tIns="0" rIns="0" bIns="0" rtlCol="0" anchor="t">
            <a:spAutoFit/>
          </a:bodyPr>
          <a:lstStyle/>
          <a:p>
            <a:pPr>
              <a:lnSpc>
                <a:spcPts val="1906"/>
              </a:lnSpc>
            </a:pPr>
            <a:r>
              <a:rPr lang="en-US" sz="1361" spc="13">
                <a:solidFill>
                  <a:srgbClr val="737373"/>
                </a:solidFill>
                <a:latin typeface="Montserrat Classic Bold"/>
              </a:rPr>
              <a:t>6. REVISIT &amp; REVIEW</a:t>
            </a:r>
          </a:p>
        </p:txBody>
      </p:sp>
      <p:sp>
        <p:nvSpPr>
          <p:cNvPr id="30" name="TextBox 30"/>
          <p:cNvSpPr txBox="1"/>
          <p:nvPr/>
        </p:nvSpPr>
        <p:spPr>
          <a:xfrm>
            <a:off x="766491" y="8852823"/>
            <a:ext cx="5916099" cy="517525"/>
          </a:xfrm>
          <a:prstGeom prst="rect">
            <a:avLst/>
          </a:prstGeom>
        </p:spPr>
        <p:txBody>
          <a:bodyPr lIns="0" tIns="0" rIns="0" bIns="0" rtlCol="0" anchor="t">
            <a:spAutoFit/>
          </a:bodyPr>
          <a:lstStyle/>
          <a:p>
            <a:pPr>
              <a:lnSpc>
                <a:spcPts val="1400"/>
              </a:lnSpc>
              <a:spcBef>
                <a:spcPct val="0"/>
              </a:spcBef>
            </a:pPr>
            <a:r>
              <a:rPr lang="en-US" sz="1000">
                <a:solidFill>
                  <a:srgbClr val="737373"/>
                </a:solidFill>
                <a:latin typeface="Montserrat Light"/>
              </a:rPr>
              <a:t>It is OK to CHANGE your vision! As you go through life your priorities change – having a family, moving home, changing partners, they may affect your vision.  That is fine – if it doesn’t feel like a great fit then just re-work it and you have a new direction.</a:t>
            </a:r>
          </a:p>
        </p:txBody>
      </p:sp>
      <p:sp>
        <p:nvSpPr>
          <p:cNvPr id="31" name="TextBox 31"/>
          <p:cNvSpPr txBox="1"/>
          <p:nvPr/>
        </p:nvSpPr>
        <p:spPr>
          <a:xfrm>
            <a:off x="-4011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32" name="Group 32"/>
          <p:cNvGrpSpPr/>
          <p:nvPr/>
        </p:nvGrpSpPr>
        <p:grpSpPr>
          <a:xfrm>
            <a:off x="-243656" y="9936000"/>
            <a:ext cx="7996511" cy="1130412"/>
            <a:chOff x="0" y="0"/>
            <a:chExt cx="10629398" cy="1502606"/>
          </a:xfrm>
        </p:grpSpPr>
        <p:sp>
          <p:nvSpPr>
            <p:cNvPr id="33" name="Freeform 33"/>
            <p:cNvSpPr/>
            <p:nvPr/>
          </p:nvSpPr>
          <p:spPr>
            <a:xfrm>
              <a:off x="0" y="0"/>
              <a:ext cx="10629398" cy="1502606"/>
            </a:xfrm>
            <a:custGeom>
              <a:avLst/>
              <a:gdLst/>
              <a:ahLst/>
              <a:cxnLst/>
              <a:rect l="l" t="t" r="r" b="b"/>
              <a:pathLst>
                <a:path w="10629398" h="1502606">
                  <a:moveTo>
                    <a:pt x="0" y="0"/>
                  </a:moveTo>
                  <a:lnTo>
                    <a:pt x="10629398" y="0"/>
                  </a:lnTo>
                  <a:lnTo>
                    <a:pt x="10629398" y="1502606"/>
                  </a:lnTo>
                  <a:lnTo>
                    <a:pt x="0" y="1502606"/>
                  </a:lnTo>
                  <a:close/>
                </a:path>
              </a:pathLst>
            </a:custGeom>
            <a:solidFill>
              <a:srgbClr val="F4E4E9"/>
            </a:solidFill>
          </p:spPr>
        </p:sp>
      </p:grpSp>
      <p:grpSp>
        <p:nvGrpSpPr>
          <p:cNvPr id="34" name="Group 34"/>
          <p:cNvGrpSpPr/>
          <p:nvPr/>
        </p:nvGrpSpPr>
        <p:grpSpPr>
          <a:xfrm>
            <a:off x="6234370" y="10083523"/>
            <a:ext cx="619346" cy="494495"/>
            <a:chOff x="0" y="0"/>
            <a:chExt cx="825795" cy="659327"/>
          </a:xfrm>
        </p:grpSpPr>
        <p:pic>
          <p:nvPicPr>
            <p:cNvPr id="35" name="Picture 35"/>
            <p:cNvPicPr>
              <a:picLocks noChangeAspect="1"/>
            </p:cNvPicPr>
            <p:nvPr/>
          </p:nvPicPr>
          <p:blipFill>
            <a:blip r:embed="rId2"/>
            <a:srcRect l="2747" r="2747"/>
            <a:stretch>
              <a:fillRect/>
            </a:stretch>
          </p:blipFill>
          <p:spPr>
            <a:xfrm>
              <a:off x="0" y="0"/>
              <a:ext cx="825795" cy="659327"/>
            </a:xfrm>
            <a:prstGeom prst="rect">
              <a:avLst/>
            </a:prstGeom>
          </p:spPr>
        </p:pic>
      </p:grpSp>
      <p:sp>
        <p:nvSpPr>
          <p:cNvPr id="36" name="TextBox 36"/>
          <p:cNvSpPr txBox="1"/>
          <p:nvPr/>
        </p:nvSpPr>
        <p:spPr>
          <a:xfrm>
            <a:off x="-68062"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37" name="Group 37"/>
          <p:cNvGrpSpPr/>
          <p:nvPr/>
        </p:nvGrpSpPr>
        <p:grpSpPr>
          <a:xfrm>
            <a:off x="86747" y="10083523"/>
            <a:ext cx="2014522" cy="541902"/>
            <a:chOff x="0" y="0"/>
            <a:chExt cx="2686029" cy="722536"/>
          </a:xfrm>
        </p:grpSpPr>
        <p:sp>
          <p:nvSpPr>
            <p:cNvPr id="38" name="TextBox 38"/>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9" name="TextBox 39"/>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40" name="TextBox 40"/>
          <p:cNvSpPr txBox="1"/>
          <p:nvPr/>
        </p:nvSpPr>
        <p:spPr>
          <a:xfrm>
            <a:off x="794100"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41600" y="-219843"/>
            <a:ext cx="544663" cy="1557779"/>
          </a:xfrm>
          <a:prstGeom prst="rect">
            <a:avLst/>
          </a:prstGeom>
          <a:solidFill>
            <a:srgbClr val="F4E4E9"/>
          </a:solidFill>
        </p:spPr>
      </p:sp>
      <p:sp>
        <p:nvSpPr>
          <p:cNvPr id="3" name="TextBox 3"/>
          <p:cNvSpPr txBox="1"/>
          <p:nvPr/>
        </p:nvSpPr>
        <p:spPr>
          <a:xfrm>
            <a:off x="830120" y="3197256"/>
            <a:ext cx="5166916" cy="185573"/>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If you won the lottery tomorrow what would you do first? </a:t>
            </a:r>
          </a:p>
        </p:txBody>
      </p:sp>
      <p:sp>
        <p:nvSpPr>
          <p:cNvPr id="4" name="Freeform 4"/>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830120" y="2406540"/>
            <a:ext cx="6224934" cy="555625"/>
          </a:xfrm>
          <a:prstGeom prst="rect">
            <a:avLst/>
          </a:prstGeom>
        </p:spPr>
        <p:txBody>
          <a:bodyPr lIns="0" tIns="0" rIns="0" bIns="0" rtlCol="0" anchor="t">
            <a:spAutoFit/>
          </a:bodyPr>
          <a:lstStyle/>
          <a:p>
            <a:pPr>
              <a:lnSpc>
                <a:spcPts val="2240"/>
              </a:lnSpc>
              <a:spcBef>
                <a:spcPct val="0"/>
              </a:spcBef>
            </a:pPr>
            <a:r>
              <a:rPr lang="en-US" sz="1600">
                <a:solidFill>
                  <a:srgbClr val="737373"/>
                </a:solidFill>
                <a:latin typeface="Montserrat Light"/>
              </a:rPr>
              <a:t>What should you consider to be included within your Vision ?</a:t>
            </a:r>
          </a:p>
          <a:p>
            <a:pPr>
              <a:lnSpc>
                <a:spcPts val="2240"/>
              </a:lnSpc>
              <a:spcBef>
                <a:spcPct val="0"/>
              </a:spcBef>
            </a:pPr>
            <a:r>
              <a:rPr lang="en-US" sz="1600">
                <a:solidFill>
                  <a:srgbClr val="737373"/>
                </a:solidFill>
                <a:latin typeface="Montserrat Light Bold"/>
              </a:rPr>
              <a:t>This is your “WHAT” - the details</a:t>
            </a:r>
          </a:p>
        </p:txBody>
      </p:sp>
      <p:sp>
        <p:nvSpPr>
          <p:cNvPr id="6" name="AutoShape 6"/>
          <p:cNvSpPr/>
          <p:nvPr/>
        </p:nvSpPr>
        <p:spPr>
          <a:xfrm>
            <a:off x="6341600" y="-324618"/>
            <a:ext cx="544663" cy="1557779"/>
          </a:xfrm>
          <a:prstGeom prst="rect">
            <a:avLst/>
          </a:prstGeom>
          <a:solidFill>
            <a:srgbClr val="F4E4E9"/>
          </a:solidFill>
        </p:spPr>
      </p:sp>
      <p:sp>
        <p:nvSpPr>
          <p:cNvPr id="7" name="Freeform 7"/>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92588" y="74414"/>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9" name="Group 9"/>
          <p:cNvGrpSpPr/>
          <p:nvPr/>
        </p:nvGrpSpPr>
        <p:grpSpPr>
          <a:xfrm>
            <a:off x="-190503" y="-219843"/>
            <a:ext cx="575391" cy="11286256"/>
            <a:chOff x="0" y="0"/>
            <a:chExt cx="1578295" cy="30958164"/>
          </a:xfrm>
        </p:grpSpPr>
        <p:sp>
          <p:nvSpPr>
            <p:cNvPr id="10" name="Freeform 10"/>
            <p:cNvSpPr/>
            <p:nvPr/>
          </p:nvSpPr>
          <p:spPr>
            <a:xfrm>
              <a:off x="0" y="0"/>
              <a:ext cx="1578296" cy="30958163"/>
            </a:xfrm>
            <a:custGeom>
              <a:avLst/>
              <a:gdLst/>
              <a:ahLst/>
              <a:cxnLst/>
              <a:rect l="l" t="t" r="r" b="b"/>
              <a:pathLst>
                <a:path w="1578296" h="30958163">
                  <a:moveTo>
                    <a:pt x="0" y="0"/>
                  </a:moveTo>
                  <a:lnTo>
                    <a:pt x="1578296" y="0"/>
                  </a:lnTo>
                  <a:lnTo>
                    <a:pt x="1578296" y="30958163"/>
                  </a:lnTo>
                  <a:lnTo>
                    <a:pt x="0" y="30958163"/>
                  </a:lnTo>
                  <a:close/>
                </a:path>
              </a:pathLst>
            </a:custGeom>
            <a:solidFill>
              <a:srgbClr val="F4E4E9"/>
            </a:solidFill>
          </p:spPr>
        </p:sp>
      </p:grpSp>
      <p:grpSp>
        <p:nvGrpSpPr>
          <p:cNvPr id="11" name="Group 11"/>
          <p:cNvGrpSpPr/>
          <p:nvPr/>
        </p:nvGrpSpPr>
        <p:grpSpPr>
          <a:xfrm>
            <a:off x="7181970" y="-39843"/>
            <a:ext cx="570885" cy="11286256"/>
            <a:chOff x="0" y="0"/>
            <a:chExt cx="1565936" cy="30958164"/>
          </a:xfrm>
        </p:grpSpPr>
        <p:sp>
          <p:nvSpPr>
            <p:cNvPr id="12" name="Freeform 12"/>
            <p:cNvSpPr/>
            <p:nvPr/>
          </p:nvSpPr>
          <p:spPr>
            <a:xfrm>
              <a:off x="0" y="0"/>
              <a:ext cx="1565936" cy="30958163"/>
            </a:xfrm>
            <a:custGeom>
              <a:avLst/>
              <a:gdLst/>
              <a:ahLst/>
              <a:cxnLst/>
              <a:rect l="l" t="t" r="r" b="b"/>
              <a:pathLst>
                <a:path w="1565936" h="30958163">
                  <a:moveTo>
                    <a:pt x="0" y="0"/>
                  </a:moveTo>
                  <a:lnTo>
                    <a:pt x="1565936" y="0"/>
                  </a:lnTo>
                  <a:lnTo>
                    <a:pt x="1565936" y="30958163"/>
                  </a:lnTo>
                  <a:lnTo>
                    <a:pt x="0" y="30958163"/>
                  </a:lnTo>
                  <a:close/>
                </a:path>
              </a:pathLst>
            </a:custGeom>
            <a:solidFill>
              <a:srgbClr val="F4E4E9"/>
            </a:solidFill>
          </p:spPr>
        </p:sp>
      </p:grpSp>
      <p:grpSp>
        <p:nvGrpSpPr>
          <p:cNvPr id="13" name="Group 13"/>
          <p:cNvGrpSpPr/>
          <p:nvPr/>
        </p:nvGrpSpPr>
        <p:grpSpPr>
          <a:xfrm>
            <a:off x="849798" y="3532392"/>
            <a:ext cx="5592594" cy="1133018"/>
            <a:chOff x="0" y="0"/>
            <a:chExt cx="1769777" cy="358544"/>
          </a:xfrm>
        </p:grpSpPr>
        <p:sp>
          <p:nvSpPr>
            <p:cNvPr id="14" name="Freeform 14"/>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5" name="Group 15"/>
          <p:cNvGrpSpPr/>
          <p:nvPr/>
        </p:nvGrpSpPr>
        <p:grpSpPr>
          <a:xfrm>
            <a:off x="859323" y="5116422"/>
            <a:ext cx="5592594" cy="1133018"/>
            <a:chOff x="0" y="0"/>
            <a:chExt cx="1769777" cy="358544"/>
          </a:xfrm>
        </p:grpSpPr>
        <p:sp>
          <p:nvSpPr>
            <p:cNvPr id="16" name="Freeform 16"/>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7" name="Group 17"/>
          <p:cNvGrpSpPr/>
          <p:nvPr/>
        </p:nvGrpSpPr>
        <p:grpSpPr>
          <a:xfrm>
            <a:off x="859323" y="6929377"/>
            <a:ext cx="5592594" cy="1133018"/>
            <a:chOff x="0" y="0"/>
            <a:chExt cx="1769777" cy="358544"/>
          </a:xfrm>
        </p:grpSpPr>
        <p:sp>
          <p:nvSpPr>
            <p:cNvPr id="18" name="Freeform 18"/>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9" name="Group 19"/>
          <p:cNvGrpSpPr/>
          <p:nvPr/>
        </p:nvGrpSpPr>
        <p:grpSpPr>
          <a:xfrm>
            <a:off x="859323" y="8497853"/>
            <a:ext cx="5592594" cy="1133018"/>
            <a:chOff x="0" y="0"/>
            <a:chExt cx="1769777" cy="358544"/>
          </a:xfrm>
        </p:grpSpPr>
        <p:sp>
          <p:nvSpPr>
            <p:cNvPr id="20" name="Freeform 20"/>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sp>
        <p:nvSpPr>
          <p:cNvPr id="21" name="TextBox 21"/>
          <p:cNvSpPr txBox="1"/>
          <p:nvPr/>
        </p:nvSpPr>
        <p:spPr>
          <a:xfrm>
            <a:off x="837551" y="4741610"/>
            <a:ext cx="5181256" cy="383982"/>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type of things do you love to do on a day to day basis if you took money out of your decision making?</a:t>
            </a:r>
          </a:p>
        </p:txBody>
      </p:sp>
      <p:sp>
        <p:nvSpPr>
          <p:cNvPr id="22" name="TextBox 22"/>
          <p:cNvSpPr txBox="1"/>
          <p:nvPr/>
        </p:nvSpPr>
        <p:spPr>
          <a:xfrm>
            <a:off x="859323" y="6401347"/>
            <a:ext cx="5159484" cy="383982"/>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Who is in your team? Include your “support” network – people you aspire to be like that may agree to mentor you.</a:t>
            </a:r>
          </a:p>
        </p:txBody>
      </p:sp>
      <p:sp>
        <p:nvSpPr>
          <p:cNvPr id="23" name="TextBox 23"/>
          <p:cNvSpPr txBox="1"/>
          <p:nvPr/>
        </p:nvSpPr>
        <p:spPr>
          <a:xfrm>
            <a:off x="859323" y="8179343"/>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Who do you wish to professionally collaborate with?</a:t>
            </a:r>
          </a:p>
        </p:txBody>
      </p:sp>
      <p:sp>
        <p:nvSpPr>
          <p:cNvPr id="24" name="TextBox 24"/>
          <p:cNvSpPr txBox="1"/>
          <p:nvPr/>
        </p:nvSpPr>
        <p:spPr>
          <a:xfrm>
            <a:off x="830120"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25" name="TextBox 25"/>
          <p:cNvSpPr txBox="1"/>
          <p:nvPr/>
        </p:nvSpPr>
        <p:spPr>
          <a:xfrm>
            <a:off x="830120"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26" name="Group 26"/>
          <p:cNvGrpSpPr/>
          <p:nvPr/>
        </p:nvGrpSpPr>
        <p:grpSpPr>
          <a:xfrm>
            <a:off x="-65853" y="10116000"/>
            <a:ext cx="7691706" cy="1130412"/>
            <a:chOff x="0" y="0"/>
            <a:chExt cx="10224234" cy="1502606"/>
          </a:xfrm>
        </p:grpSpPr>
        <p:sp>
          <p:nvSpPr>
            <p:cNvPr id="27" name="Freeform 27"/>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grpSp>
        <p:nvGrpSpPr>
          <p:cNvPr id="28" name="Group 28"/>
          <p:cNvGrpSpPr/>
          <p:nvPr/>
        </p:nvGrpSpPr>
        <p:grpSpPr>
          <a:xfrm>
            <a:off x="6234370" y="10083523"/>
            <a:ext cx="619346" cy="494495"/>
            <a:chOff x="0" y="0"/>
            <a:chExt cx="825795" cy="659327"/>
          </a:xfrm>
        </p:grpSpPr>
        <p:pic>
          <p:nvPicPr>
            <p:cNvPr id="29" name="Picture 29"/>
            <p:cNvPicPr>
              <a:picLocks noChangeAspect="1"/>
            </p:cNvPicPr>
            <p:nvPr/>
          </p:nvPicPr>
          <p:blipFill>
            <a:blip r:embed="rId4"/>
            <a:srcRect l="2747" r="2747"/>
            <a:stretch>
              <a:fillRect/>
            </a:stretch>
          </p:blipFill>
          <p:spPr>
            <a:xfrm>
              <a:off x="0" y="0"/>
              <a:ext cx="825795" cy="659327"/>
            </a:xfrm>
            <a:prstGeom prst="rect">
              <a:avLst/>
            </a:prstGeom>
          </p:spPr>
        </p:pic>
      </p:grpSp>
      <p:sp>
        <p:nvSpPr>
          <p:cNvPr id="30" name="TextBox 30"/>
          <p:cNvSpPr txBox="1"/>
          <p:nvPr/>
        </p:nvSpPr>
        <p:spPr>
          <a:xfrm>
            <a:off x="0" y="348917"/>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 </a:t>
            </a:r>
          </a:p>
        </p:txBody>
      </p:sp>
      <p:grpSp>
        <p:nvGrpSpPr>
          <p:cNvPr id="31" name="Group 31"/>
          <p:cNvGrpSpPr/>
          <p:nvPr/>
        </p:nvGrpSpPr>
        <p:grpSpPr>
          <a:xfrm>
            <a:off x="86747" y="10083523"/>
            <a:ext cx="2014522" cy="541902"/>
            <a:chOff x="0" y="0"/>
            <a:chExt cx="2686029" cy="722536"/>
          </a:xfrm>
        </p:grpSpPr>
        <p:sp>
          <p:nvSpPr>
            <p:cNvPr id="32" name="TextBox 32"/>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3" name="TextBox 33"/>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34" name="TextBox 34"/>
          <p:cNvSpPr txBox="1"/>
          <p:nvPr/>
        </p:nvSpPr>
        <p:spPr>
          <a:xfrm>
            <a:off x="830120" y="10335424"/>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9798" y="2473021"/>
            <a:ext cx="516691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sort of personal income do you want, i.e. what is your money pot?</a:t>
            </a:r>
          </a:p>
        </p:txBody>
      </p:sp>
      <p:sp>
        <p:nvSpPr>
          <p:cNvPr id="3" name="TextBox 3"/>
          <p:cNvSpPr txBox="1"/>
          <p:nvPr/>
        </p:nvSpPr>
        <p:spPr>
          <a:xfrm>
            <a:off x="891352" y="4080958"/>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does “success” look like?</a:t>
            </a:r>
          </a:p>
        </p:txBody>
      </p:sp>
      <p:sp>
        <p:nvSpPr>
          <p:cNvPr id="4" name="TextBox 4"/>
          <p:cNvSpPr txBox="1"/>
          <p:nvPr/>
        </p:nvSpPr>
        <p:spPr>
          <a:xfrm>
            <a:off x="891352" y="5728237"/>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kind of person are you? How would people describe you?</a:t>
            </a:r>
          </a:p>
        </p:txBody>
      </p:sp>
      <p:sp>
        <p:nvSpPr>
          <p:cNvPr id="5" name="TextBox 5"/>
          <p:cNvSpPr txBox="1"/>
          <p:nvPr/>
        </p:nvSpPr>
        <p:spPr>
          <a:xfrm>
            <a:off x="902238" y="7391935"/>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Where are you living? What</a:t>
            </a:r>
            <a:r>
              <a:rPr lang="en-US" sz="972">
                <a:solidFill>
                  <a:srgbClr val="737373"/>
                </a:solidFill>
                <a:latin typeface="Montserrat Light Bold"/>
              </a:rPr>
              <a:t> </a:t>
            </a:r>
            <a:r>
              <a:rPr lang="en-US" sz="972">
                <a:solidFill>
                  <a:srgbClr val="737373"/>
                </a:solidFill>
                <a:latin typeface="Montserrat Light"/>
              </a:rPr>
              <a:t>hours are you working?</a:t>
            </a:r>
          </a:p>
        </p:txBody>
      </p:sp>
      <p:sp>
        <p:nvSpPr>
          <p:cNvPr id="6" name="AutoShape 6"/>
          <p:cNvSpPr/>
          <p:nvPr/>
        </p:nvSpPr>
        <p:spPr>
          <a:xfrm>
            <a:off x="6341600" y="-219843"/>
            <a:ext cx="544663" cy="1557779"/>
          </a:xfrm>
          <a:prstGeom prst="rect">
            <a:avLst/>
          </a:prstGeom>
          <a:solidFill>
            <a:srgbClr val="F4E4E9"/>
          </a:solidFill>
        </p:spPr>
      </p:sp>
      <p:sp>
        <p:nvSpPr>
          <p:cNvPr id="7" name="Freeform 7"/>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p:cNvSpPr/>
          <p:nvPr/>
        </p:nvSpPr>
        <p:spPr>
          <a:xfrm>
            <a:off x="6341600" y="-324618"/>
            <a:ext cx="544663" cy="1557779"/>
          </a:xfrm>
          <a:prstGeom prst="rect">
            <a:avLst/>
          </a:prstGeom>
          <a:solidFill>
            <a:srgbClr val="F4E4E9"/>
          </a:solidFill>
        </p:spPr>
      </p:sp>
      <p:sp>
        <p:nvSpPr>
          <p:cNvPr id="9" name="Freeform 9"/>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1" name="Group 11"/>
          <p:cNvGrpSpPr/>
          <p:nvPr/>
        </p:nvGrpSpPr>
        <p:grpSpPr>
          <a:xfrm>
            <a:off x="-169962" y="-139702"/>
            <a:ext cx="554849" cy="11206115"/>
            <a:chOff x="0" y="0"/>
            <a:chExt cx="1502976" cy="30355135"/>
          </a:xfrm>
        </p:grpSpPr>
        <p:sp>
          <p:nvSpPr>
            <p:cNvPr id="12" name="Freeform 12"/>
            <p:cNvSpPr/>
            <p:nvPr/>
          </p:nvSpPr>
          <p:spPr>
            <a:xfrm>
              <a:off x="0" y="0"/>
              <a:ext cx="1502976" cy="30355133"/>
            </a:xfrm>
            <a:custGeom>
              <a:avLst/>
              <a:gdLst/>
              <a:ahLst/>
              <a:cxnLst/>
              <a:rect l="l" t="t" r="r" b="b"/>
              <a:pathLst>
                <a:path w="1502976" h="30355133">
                  <a:moveTo>
                    <a:pt x="0" y="0"/>
                  </a:moveTo>
                  <a:lnTo>
                    <a:pt x="1502976" y="0"/>
                  </a:lnTo>
                  <a:lnTo>
                    <a:pt x="1502976" y="30355133"/>
                  </a:lnTo>
                  <a:lnTo>
                    <a:pt x="0" y="30355133"/>
                  </a:lnTo>
                  <a:close/>
                </a:path>
              </a:pathLst>
            </a:custGeom>
            <a:solidFill>
              <a:srgbClr val="F4E4E9"/>
            </a:solidFill>
          </p:spPr>
        </p:sp>
      </p:grpSp>
      <p:grpSp>
        <p:nvGrpSpPr>
          <p:cNvPr id="13" name="Group 13"/>
          <p:cNvGrpSpPr/>
          <p:nvPr/>
        </p:nvGrpSpPr>
        <p:grpSpPr>
          <a:xfrm>
            <a:off x="7181970" y="-139702"/>
            <a:ext cx="570885" cy="11206115"/>
            <a:chOff x="0" y="0"/>
            <a:chExt cx="1565936" cy="30738338"/>
          </a:xfrm>
        </p:grpSpPr>
        <p:sp>
          <p:nvSpPr>
            <p:cNvPr id="14" name="Freeform 14"/>
            <p:cNvSpPr/>
            <p:nvPr/>
          </p:nvSpPr>
          <p:spPr>
            <a:xfrm>
              <a:off x="0" y="0"/>
              <a:ext cx="1565936" cy="30738338"/>
            </a:xfrm>
            <a:custGeom>
              <a:avLst/>
              <a:gdLst/>
              <a:ahLst/>
              <a:cxnLst/>
              <a:rect l="l" t="t" r="r" b="b"/>
              <a:pathLst>
                <a:path w="1565936" h="30738338">
                  <a:moveTo>
                    <a:pt x="0" y="0"/>
                  </a:moveTo>
                  <a:lnTo>
                    <a:pt x="1565936" y="0"/>
                  </a:lnTo>
                  <a:lnTo>
                    <a:pt x="1565936" y="30738338"/>
                  </a:lnTo>
                  <a:lnTo>
                    <a:pt x="0" y="30738338"/>
                  </a:lnTo>
                  <a:close/>
                </a:path>
              </a:pathLst>
            </a:custGeom>
            <a:solidFill>
              <a:srgbClr val="F4E4E9"/>
            </a:solidFill>
          </p:spPr>
        </p:sp>
      </p:grpSp>
      <p:sp>
        <p:nvSpPr>
          <p:cNvPr id="15" name="TextBox 15"/>
          <p:cNvSpPr txBox="1"/>
          <p:nvPr/>
        </p:nvSpPr>
        <p:spPr>
          <a:xfrm>
            <a:off x="830120"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16" name="TextBox 16"/>
          <p:cNvSpPr txBox="1"/>
          <p:nvPr/>
        </p:nvSpPr>
        <p:spPr>
          <a:xfrm>
            <a:off x="830120"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17" name="Group 17"/>
          <p:cNvGrpSpPr/>
          <p:nvPr/>
        </p:nvGrpSpPr>
        <p:grpSpPr>
          <a:xfrm>
            <a:off x="849798" y="2795780"/>
            <a:ext cx="5592594" cy="1133018"/>
            <a:chOff x="0" y="0"/>
            <a:chExt cx="1769777" cy="358544"/>
          </a:xfrm>
        </p:grpSpPr>
        <p:sp>
          <p:nvSpPr>
            <p:cNvPr id="18" name="Freeform 18"/>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19" name="Group 19"/>
          <p:cNvGrpSpPr/>
          <p:nvPr/>
        </p:nvGrpSpPr>
        <p:grpSpPr>
          <a:xfrm>
            <a:off x="849798" y="4400188"/>
            <a:ext cx="5592594" cy="1133018"/>
            <a:chOff x="0" y="0"/>
            <a:chExt cx="1769777" cy="358544"/>
          </a:xfrm>
        </p:grpSpPr>
        <p:sp>
          <p:nvSpPr>
            <p:cNvPr id="20" name="Freeform 20"/>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21" name="Group 21"/>
          <p:cNvGrpSpPr/>
          <p:nvPr/>
        </p:nvGrpSpPr>
        <p:grpSpPr>
          <a:xfrm>
            <a:off x="849798" y="6047034"/>
            <a:ext cx="5592594" cy="1133018"/>
            <a:chOff x="0" y="0"/>
            <a:chExt cx="1769777" cy="358544"/>
          </a:xfrm>
        </p:grpSpPr>
        <p:sp>
          <p:nvSpPr>
            <p:cNvPr id="22" name="Freeform 22"/>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23" name="Group 23"/>
          <p:cNvGrpSpPr/>
          <p:nvPr/>
        </p:nvGrpSpPr>
        <p:grpSpPr>
          <a:xfrm>
            <a:off x="849798" y="7710762"/>
            <a:ext cx="5592594" cy="2021558"/>
            <a:chOff x="0" y="0"/>
            <a:chExt cx="1769777" cy="639722"/>
          </a:xfrm>
        </p:grpSpPr>
        <p:sp>
          <p:nvSpPr>
            <p:cNvPr id="24" name="Freeform 24"/>
            <p:cNvSpPr/>
            <p:nvPr/>
          </p:nvSpPr>
          <p:spPr>
            <a:xfrm>
              <a:off x="0" y="0"/>
              <a:ext cx="1769777" cy="639722"/>
            </a:xfrm>
            <a:custGeom>
              <a:avLst/>
              <a:gdLst/>
              <a:ahLst/>
              <a:cxnLst/>
              <a:rect l="l" t="t" r="r" b="b"/>
              <a:pathLst>
                <a:path w="1769777" h="639722">
                  <a:moveTo>
                    <a:pt x="0" y="0"/>
                  </a:moveTo>
                  <a:lnTo>
                    <a:pt x="1769777" y="0"/>
                  </a:lnTo>
                  <a:lnTo>
                    <a:pt x="1769777" y="639722"/>
                  </a:lnTo>
                  <a:lnTo>
                    <a:pt x="0" y="639722"/>
                  </a:lnTo>
                  <a:close/>
                </a:path>
              </a:pathLst>
            </a:custGeom>
            <a:solidFill>
              <a:srgbClr val="F5F5F5"/>
            </a:solidFill>
          </p:spPr>
        </p:sp>
      </p:grpSp>
      <p:grpSp>
        <p:nvGrpSpPr>
          <p:cNvPr id="25" name="Group 25"/>
          <p:cNvGrpSpPr/>
          <p:nvPr/>
        </p:nvGrpSpPr>
        <p:grpSpPr>
          <a:xfrm>
            <a:off x="-281756" y="9936000"/>
            <a:ext cx="8034611" cy="1130412"/>
            <a:chOff x="0" y="0"/>
            <a:chExt cx="10680043" cy="1502606"/>
          </a:xfrm>
        </p:grpSpPr>
        <p:sp>
          <p:nvSpPr>
            <p:cNvPr id="26" name="Freeform 26"/>
            <p:cNvSpPr/>
            <p:nvPr/>
          </p:nvSpPr>
          <p:spPr>
            <a:xfrm>
              <a:off x="0" y="0"/>
              <a:ext cx="10680043" cy="1502606"/>
            </a:xfrm>
            <a:custGeom>
              <a:avLst/>
              <a:gdLst/>
              <a:ahLst/>
              <a:cxnLst/>
              <a:rect l="l" t="t" r="r" b="b"/>
              <a:pathLst>
                <a:path w="10680043" h="1502606">
                  <a:moveTo>
                    <a:pt x="0" y="0"/>
                  </a:moveTo>
                  <a:lnTo>
                    <a:pt x="10680043" y="0"/>
                  </a:lnTo>
                  <a:lnTo>
                    <a:pt x="10680043" y="1502606"/>
                  </a:lnTo>
                  <a:lnTo>
                    <a:pt x="0" y="1502606"/>
                  </a:lnTo>
                  <a:close/>
                </a:path>
              </a:pathLst>
            </a:custGeom>
            <a:solidFill>
              <a:srgbClr val="F4E4E9"/>
            </a:solidFill>
          </p:spPr>
        </p:sp>
      </p:grpSp>
      <p:grpSp>
        <p:nvGrpSpPr>
          <p:cNvPr id="27" name="Group 27"/>
          <p:cNvGrpSpPr/>
          <p:nvPr/>
        </p:nvGrpSpPr>
        <p:grpSpPr>
          <a:xfrm>
            <a:off x="6234370" y="10083523"/>
            <a:ext cx="619346" cy="494495"/>
            <a:chOff x="0" y="0"/>
            <a:chExt cx="825795" cy="659327"/>
          </a:xfrm>
        </p:grpSpPr>
        <p:pic>
          <p:nvPicPr>
            <p:cNvPr id="28" name="Picture 28"/>
            <p:cNvPicPr>
              <a:picLocks noChangeAspect="1"/>
            </p:cNvPicPr>
            <p:nvPr/>
          </p:nvPicPr>
          <p:blipFill>
            <a:blip r:embed="rId4"/>
            <a:srcRect l="2747" r="2747"/>
            <a:stretch>
              <a:fillRect/>
            </a:stretch>
          </p:blipFill>
          <p:spPr>
            <a:xfrm>
              <a:off x="0" y="0"/>
              <a:ext cx="825795" cy="659327"/>
            </a:xfrm>
            <a:prstGeom prst="rect">
              <a:avLst/>
            </a:prstGeom>
          </p:spPr>
        </p:pic>
      </p:grpSp>
      <p:sp>
        <p:nvSpPr>
          <p:cNvPr id="29" name="TextBox 2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30" name="Group 30"/>
          <p:cNvGrpSpPr/>
          <p:nvPr/>
        </p:nvGrpSpPr>
        <p:grpSpPr>
          <a:xfrm>
            <a:off x="86747" y="10083523"/>
            <a:ext cx="2014522" cy="541902"/>
            <a:chOff x="0" y="0"/>
            <a:chExt cx="2686029" cy="722536"/>
          </a:xfrm>
        </p:grpSpPr>
        <p:sp>
          <p:nvSpPr>
            <p:cNvPr id="31" name="TextBox 31"/>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2" name="TextBox 32"/>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33" name="TextBox 33"/>
          <p:cNvSpPr txBox="1"/>
          <p:nvPr/>
        </p:nvSpPr>
        <p:spPr>
          <a:xfrm>
            <a:off x="796489"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9798" y="2003106"/>
            <a:ext cx="516691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Who do you love serving? </a:t>
            </a:r>
          </a:p>
        </p:txBody>
      </p:sp>
      <p:sp>
        <p:nvSpPr>
          <p:cNvPr id="3" name="TextBox 3"/>
          <p:cNvSpPr txBox="1"/>
          <p:nvPr/>
        </p:nvSpPr>
        <p:spPr>
          <a:xfrm>
            <a:off x="891352" y="4119059"/>
            <a:ext cx="518125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Does your business run smoothly without you?</a:t>
            </a:r>
          </a:p>
        </p:txBody>
      </p:sp>
      <p:sp>
        <p:nvSpPr>
          <p:cNvPr id="4" name="TextBox 4"/>
          <p:cNvSpPr txBox="1"/>
          <p:nvPr/>
        </p:nvSpPr>
        <p:spPr>
          <a:xfrm>
            <a:off x="891352" y="5791739"/>
            <a:ext cx="518125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are you doing regularly to work ON your business?</a:t>
            </a:r>
          </a:p>
        </p:txBody>
      </p:sp>
      <p:sp>
        <p:nvSpPr>
          <p:cNvPr id="5" name="TextBox 5"/>
          <p:cNvSpPr txBox="1"/>
          <p:nvPr/>
        </p:nvSpPr>
        <p:spPr>
          <a:xfrm>
            <a:off x="891352" y="7557457"/>
            <a:ext cx="5181256" cy="189424"/>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What is your role in the business ? </a:t>
            </a:r>
          </a:p>
        </p:txBody>
      </p:sp>
      <p:sp>
        <p:nvSpPr>
          <p:cNvPr id="6" name="AutoShape 6"/>
          <p:cNvSpPr/>
          <p:nvPr/>
        </p:nvSpPr>
        <p:spPr>
          <a:xfrm>
            <a:off x="6341600" y="-219843"/>
            <a:ext cx="544663" cy="1557779"/>
          </a:xfrm>
          <a:prstGeom prst="rect">
            <a:avLst/>
          </a:prstGeom>
          <a:solidFill>
            <a:srgbClr val="F4E4E9"/>
          </a:solidFill>
        </p:spPr>
      </p:sp>
      <p:sp>
        <p:nvSpPr>
          <p:cNvPr id="7" name="Freeform 7"/>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p:cNvSpPr/>
          <p:nvPr/>
        </p:nvSpPr>
        <p:spPr>
          <a:xfrm>
            <a:off x="6341600" y="-324618"/>
            <a:ext cx="544663" cy="1557779"/>
          </a:xfrm>
          <a:prstGeom prst="rect">
            <a:avLst/>
          </a:prstGeom>
          <a:solidFill>
            <a:srgbClr val="F4E4E9"/>
          </a:solidFill>
        </p:spPr>
      </p:sp>
      <p:sp>
        <p:nvSpPr>
          <p:cNvPr id="9" name="Freeform 9"/>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1" name="Group 11"/>
          <p:cNvGrpSpPr/>
          <p:nvPr/>
        </p:nvGrpSpPr>
        <p:grpSpPr>
          <a:xfrm>
            <a:off x="-190503" y="-114302"/>
            <a:ext cx="575391" cy="11180714"/>
            <a:chOff x="0" y="0"/>
            <a:chExt cx="1578295" cy="30668664"/>
          </a:xfrm>
        </p:grpSpPr>
        <p:sp>
          <p:nvSpPr>
            <p:cNvPr id="12" name="Freeform 12"/>
            <p:cNvSpPr/>
            <p:nvPr/>
          </p:nvSpPr>
          <p:spPr>
            <a:xfrm>
              <a:off x="0" y="0"/>
              <a:ext cx="1578296" cy="30668664"/>
            </a:xfrm>
            <a:custGeom>
              <a:avLst/>
              <a:gdLst/>
              <a:ahLst/>
              <a:cxnLst/>
              <a:rect l="l" t="t" r="r" b="b"/>
              <a:pathLst>
                <a:path w="1578296" h="30668664">
                  <a:moveTo>
                    <a:pt x="0" y="0"/>
                  </a:moveTo>
                  <a:lnTo>
                    <a:pt x="1578296" y="0"/>
                  </a:lnTo>
                  <a:lnTo>
                    <a:pt x="1578296" y="30668664"/>
                  </a:lnTo>
                  <a:lnTo>
                    <a:pt x="0" y="30668664"/>
                  </a:lnTo>
                  <a:close/>
                </a:path>
              </a:pathLst>
            </a:custGeom>
            <a:solidFill>
              <a:srgbClr val="F4E4E9"/>
            </a:solidFill>
          </p:spPr>
        </p:sp>
      </p:grpSp>
      <p:grpSp>
        <p:nvGrpSpPr>
          <p:cNvPr id="13" name="Group 13"/>
          <p:cNvGrpSpPr/>
          <p:nvPr/>
        </p:nvGrpSpPr>
        <p:grpSpPr>
          <a:xfrm>
            <a:off x="7181970" y="-1190169"/>
            <a:ext cx="600791" cy="11180714"/>
            <a:chOff x="0" y="0"/>
            <a:chExt cx="1647969" cy="30668664"/>
          </a:xfrm>
        </p:grpSpPr>
        <p:sp>
          <p:nvSpPr>
            <p:cNvPr id="14" name="Freeform 14"/>
            <p:cNvSpPr/>
            <p:nvPr/>
          </p:nvSpPr>
          <p:spPr>
            <a:xfrm>
              <a:off x="0" y="0"/>
              <a:ext cx="1647969" cy="30668664"/>
            </a:xfrm>
            <a:custGeom>
              <a:avLst/>
              <a:gdLst/>
              <a:ahLst/>
              <a:cxnLst/>
              <a:rect l="l" t="t" r="r" b="b"/>
              <a:pathLst>
                <a:path w="1647969" h="30668664">
                  <a:moveTo>
                    <a:pt x="0" y="0"/>
                  </a:moveTo>
                  <a:lnTo>
                    <a:pt x="1647969" y="0"/>
                  </a:lnTo>
                  <a:lnTo>
                    <a:pt x="1647969" y="30668664"/>
                  </a:lnTo>
                  <a:lnTo>
                    <a:pt x="0" y="30668664"/>
                  </a:lnTo>
                  <a:close/>
                </a:path>
              </a:pathLst>
            </a:custGeom>
            <a:solidFill>
              <a:srgbClr val="F4E4E9"/>
            </a:solidFill>
          </p:spPr>
        </p:sp>
      </p:grpSp>
      <p:sp>
        <p:nvSpPr>
          <p:cNvPr id="15" name="TextBox 15"/>
          <p:cNvSpPr txBox="1"/>
          <p:nvPr/>
        </p:nvSpPr>
        <p:spPr>
          <a:xfrm>
            <a:off x="849798" y="1103595"/>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16" name="TextBox 16"/>
          <p:cNvSpPr txBox="1"/>
          <p:nvPr/>
        </p:nvSpPr>
        <p:spPr>
          <a:xfrm>
            <a:off x="849798" y="1620910"/>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17" name="Group 17"/>
          <p:cNvGrpSpPr/>
          <p:nvPr/>
        </p:nvGrpSpPr>
        <p:grpSpPr>
          <a:xfrm>
            <a:off x="-65853" y="9936000"/>
            <a:ext cx="7691706" cy="1130412"/>
            <a:chOff x="0" y="0"/>
            <a:chExt cx="10224234" cy="1502606"/>
          </a:xfrm>
        </p:grpSpPr>
        <p:sp>
          <p:nvSpPr>
            <p:cNvPr id="18" name="Freeform 18"/>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sp>
        <p:nvSpPr>
          <p:cNvPr id="19" name="TextBox 19"/>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grpSp>
        <p:nvGrpSpPr>
          <p:cNvPr id="20" name="Group 20"/>
          <p:cNvGrpSpPr/>
          <p:nvPr/>
        </p:nvGrpSpPr>
        <p:grpSpPr>
          <a:xfrm>
            <a:off x="6234370" y="10083523"/>
            <a:ext cx="619346" cy="494495"/>
            <a:chOff x="0" y="0"/>
            <a:chExt cx="825795" cy="659327"/>
          </a:xfrm>
        </p:grpSpPr>
        <p:pic>
          <p:nvPicPr>
            <p:cNvPr id="21" name="Picture 21"/>
            <p:cNvPicPr>
              <a:picLocks noChangeAspect="1"/>
            </p:cNvPicPr>
            <p:nvPr/>
          </p:nvPicPr>
          <p:blipFill>
            <a:blip r:embed="rId4"/>
            <a:srcRect l="2747" r="2747"/>
            <a:stretch>
              <a:fillRect/>
            </a:stretch>
          </p:blipFill>
          <p:spPr>
            <a:xfrm>
              <a:off x="0" y="0"/>
              <a:ext cx="825795" cy="659327"/>
            </a:xfrm>
            <a:prstGeom prst="rect">
              <a:avLst/>
            </a:prstGeom>
          </p:spPr>
        </p:pic>
      </p:grpSp>
      <p:grpSp>
        <p:nvGrpSpPr>
          <p:cNvPr id="22" name="Group 22"/>
          <p:cNvGrpSpPr/>
          <p:nvPr/>
        </p:nvGrpSpPr>
        <p:grpSpPr>
          <a:xfrm>
            <a:off x="849798" y="2240154"/>
            <a:ext cx="5592594" cy="1637843"/>
            <a:chOff x="0" y="0"/>
            <a:chExt cx="1769777" cy="518295"/>
          </a:xfrm>
        </p:grpSpPr>
        <p:sp>
          <p:nvSpPr>
            <p:cNvPr id="23" name="Freeform 23"/>
            <p:cNvSpPr/>
            <p:nvPr/>
          </p:nvSpPr>
          <p:spPr>
            <a:xfrm>
              <a:off x="0" y="0"/>
              <a:ext cx="1769777" cy="518295"/>
            </a:xfrm>
            <a:custGeom>
              <a:avLst/>
              <a:gdLst/>
              <a:ahLst/>
              <a:cxnLst/>
              <a:rect l="l" t="t" r="r" b="b"/>
              <a:pathLst>
                <a:path w="1769777" h="518295">
                  <a:moveTo>
                    <a:pt x="0" y="0"/>
                  </a:moveTo>
                  <a:lnTo>
                    <a:pt x="1769777" y="0"/>
                  </a:lnTo>
                  <a:lnTo>
                    <a:pt x="1769777" y="518295"/>
                  </a:lnTo>
                  <a:lnTo>
                    <a:pt x="0" y="518295"/>
                  </a:lnTo>
                  <a:close/>
                </a:path>
              </a:pathLst>
            </a:custGeom>
            <a:solidFill>
              <a:srgbClr val="F5F5F5"/>
            </a:solidFill>
          </p:spPr>
        </p:sp>
      </p:grpSp>
      <p:grpSp>
        <p:nvGrpSpPr>
          <p:cNvPr id="24" name="Group 24"/>
          <p:cNvGrpSpPr/>
          <p:nvPr/>
        </p:nvGrpSpPr>
        <p:grpSpPr>
          <a:xfrm>
            <a:off x="849798" y="4400188"/>
            <a:ext cx="5592594" cy="1353450"/>
            <a:chOff x="0" y="0"/>
            <a:chExt cx="1769777" cy="428299"/>
          </a:xfrm>
        </p:grpSpPr>
        <p:sp>
          <p:nvSpPr>
            <p:cNvPr id="25" name="Freeform 25"/>
            <p:cNvSpPr/>
            <p:nvPr/>
          </p:nvSpPr>
          <p:spPr>
            <a:xfrm>
              <a:off x="0" y="0"/>
              <a:ext cx="1769777" cy="428299"/>
            </a:xfrm>
            <a:custGeom>
              <a:avLst/>
              <a:gdLst/>
              <a:ahLst/>
              <a:cxnLst/>
              <a:rect l="l" t="t" r="r" b="b"/>
              <a:pathLst>
                <a:path w="1769777" h="428299">
                  <a:moveTo>
                    <a:pt x="0" y="0"/>
                  </a:moveTo>
                  <a:lnTo>
                    <a:pt x="1769777" y="0"/>
                  </a:lnTo>
                  <a:lnTo>
                    <a:pt x="1769777" y="428299"/>
                  </a:lnTo>
                  <a:lnTo>
                    <a:pt x="0" y="428299"/>
                  </a:lnTo>
                  <a:close/>
                </a:path>
              </a:pathLst>
            </a:custGeom>
            <a:solidFill>
              <a:srgbClr val="F5F5F5"/>
            </a:solidFill>
          </p:spPr>
        </p:sp>
      </p:grpSp>
      <p:grpSp>
        <p:nvGrpSpPr>
          <p:cNvPr id="26" name="Group 26"/>
          <p:cNvGrpSpPr/>
          <p:nvPr/>
        </p:nvGrpSpPr>
        <p:grpSpPr>
          <a:xfrm>
            <a:off x="849798" y="6085135"/>
            <a:ext cx="5592594" cy="1434222"/>
            <a:chOff x="0" y="0"/>
            <a:chExt cx="1769777" cy="453860"/>
          </a:xfrm>
        </p:grpSpPr>
        <p:sp>
          <p:nvSpPr>
            <p:cNvPr id="27" name="Freeform 27"/>
            <p:cNvSpPr/>
            <p:nvPr/>
          </p:nvSpPr>
          <p:spPr>
            <a:xfrm>
              <a:off x="0" y="0"/>
              <a:ext cx="1769777" cy="453860"/>
            </a:xfrm>
            <a:custGeom>
              <a:avLst/>
              <a:gdLst/>
              <a:ahLst/>
              <a:cxnLst/>
              <a:rect l="l" t="t" r="r" b="b"/>
              <a:pathLst>
                <a:path w="1769777" h="453860">
                  <a:moveTo>
                    <a:pt x="0" y="0"/>
                  </a:moveTo>
                  <a:lnTo>
                    <a:pt x="1769777" y="0"/>
                  </a:lnTo>
                  <a:lnTo>
                    <a:pt x="1769777" y="453860"/>
                  </a:lnTo>
                  <a:lnTo>
                    <a:pt x="0" y="453860"/>
                  </a:lnTo>
                  <a:close/>
                </a:path>
              </a:pathLst>
            </a:custGeom>
            <a:solidFill>
              <a:srgbClr val="F5F5F5"/>
            </a:solidFill>
          </p:spPr>
        </p:sp>
      </p:grpSp>
      <p:grpSp>
        <p:nvGrpSpPr>
          <p:cNvPr id="28" name="Group 28"/>
          <p:cNvGrpSpPr/>
          <p:nvPr/>
        </p:nvGrpSpPr>
        <p:grpSpPr>
          <a:xfrm>
            <a:off x="849798" y="7870455"/>
            <a:ext cx="5592594" cy="1642448"/>
            <a:chOff x="0" y="0"/>
            <a:chExt cx="1769777" cy="519753"/>
          </a:xfrm>
        </p:grpSpPr>
        <p:sp>
          <p:nvSpPr>
            <p:cNvPr id="29" name="Freeform 29"/>
            <p:cNvSpPr/>
            <p:nvPr/>
          </p:nvSpPr>
          <p:spPr>
            <a:xfrm>
              <a:off x="0" y="0"/>
              <a:ext cx="1769777" cy="519753"/>
            </a:xfrm>
            <a:custGeom>
              <a:avLst/>
              <a:gdLst/>
              <a:ahLst/>
              <a:cxnLst/>
              <a:rect l="l" t="t" r="r" b="b"/>
              <a:pathLst>
                <a:path w="1769777" h="519753">
                  <a:moveTo>
                    <a:pt x="0" y="0"/>
                  </a:moveTo>
                  <a:lnTo>
                    <a:pt x="1769777" y="0"/>
                  </a:lnTo>
                  <a:lnTo>
                    <a:pt x="1769777" y="519753"/>
                  </a:lnTo>
                  <a:lnTo>
                    <a:pt x="0" y="519753"/>
                  </a:lnTo>
                  <a:close/>
                </a:path>
              </a:pathLst>
            </a:custGeom>
            <a:solidFill>
              <a:srgbClr val="F5F5F5"/>
            </a:solidFill>
          </p:spPr>
        </p:sp>
      </p:grpSp>
      <p:sp>
        <p:nvSpPr>
          <p:cNvPr id="30" name="TextBox 30"/>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31" name="Group 31"/>
          <p:cNvGrpSpPr/>
          <p:nvPr/>
        </p:nvGrpSpPr>
        <p:grpSpPr>
          <a:xfrm>
            <a:off x="86747" y="10129181"/>
            <a:ext cx="2014522" cy="496244"/>
            <a:chOff x="0" y="0"/>
            <a:chExt cx="2686029" cy="661659"/>
          </a:xfrm>
        </p:grpSpPr>
        <p:sp>
          <p:nvSpPr>
            <p:cNvPr id="32" name="TextBox 32"/>
            <p:cNvSpPr txBox="1"/>
            <p:nvPr/>
          </p:nvSpPr>
          <p:spPr>
            <a:xfrm>
              <a:off x="14565" y="9525"/>
              <a:ext cx="2656900" cy="478546"/>
            </a:xfrm>
            <a:prstGeom prst="rect">
              <a:avLst/>
            </a:prstGeom>
          </p:spPr>
          <p:txBody>
            <a:bodyPr lIns="0" tIns="0" rIns="0" bIns="0" rtlCol="0" anchor="t">
              <a:spAutoFit/>
            </a:bodyPr>
            <a:lstStyle/>
            <a:p>
              <a:pPr algn="ctr">
                <a:lnSpc>
                  <a:spcPts val="1361"/>
                </a:lnSpc>
              </a:pPr>
              <a:r>
                <a:rPr lang="en-US" sz="1284" spc="51">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33" name="TextBox 33"/>
            <p:cNvSpPr txBox="1"/>
            <p:nvPr/>
          </p:nvSpPr>
          <p:spPr>
            <a:xfrm>
              <a:off x="0" y="525608"/>
              <a:ext cx="2686029" cy="136051"/>
            </a:xfrm>
            <a:prstGeom prst="rect">
              <a:avLst/>
            </a:prstGeom>
          </p:spPr>
          <p:txBody>
            <a:bodyPr lIns="0" tIns="0" rIns="0" bIns="0" rtlCol="0" anchor="t">
              <a:spAutoFit/>
            </a:bodyPr>
            <a:lstStyle/>
            <a:p>
              <a:pPr algn="ctr">
                <a:lnSpc>
                  <a:spcPts val="993"/>
                </a:lnSpc>
              </a:pPr>
              <a:endParaRPr/>
            </a:p>
          </p:txBody>
        </p:sp>
      </p:grpSp>
      <p:sp>
        <p:nvSpPr>
          <p:cNvPr id="34" name="TextBox 34"/>
          <p:cNvSpPr txBox="1"/>
          <p:nvPr/>
        </p:nvSpPr>
        <p:spPr>
          <a:xfrm>
            <a:off x="659155" y="10311720"/>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0120" y="2473021"/>
            <a:ext cx="5166916" cy="187571"/>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How will this impact your family and friends when you achieve it?</a:t>
            </a:r>
          </a:p>
        </p:txBody>
      </p:sp>
      <p:sp>
        <p:nvSpPr>
          <p:cNvPr id="3" name="TextBox 3"/>
          <p:cNvSpPr txBox="1"/>
          <p:nvPr/>
        </p:nvSpPr>
        <p:spPr>
          <a:xfrm>
            <a:off x="849798" y="3926768"/>
            <a:ext cx="5868413" cy="376571"/>
          </a:xfrm>
          <a:prstGeom prst="rect">
            <a:avLst/>
          </a:prstGeom>
        </p:spPr>
        <p:txBody>
          <a:bodyPr lIns="0" tIns="0" rIns="0" bIns="0" rtlCol="0" anchor="t">
            <a:spAutoFit/>
          </a:bodyPr>
          <a:lstStyle/>
          <a:p>
            <a:pPr>
              <a:lnSpc>
                <a:spcPts val="1566"/>
              </a:lnSpc>
            </a:pPr>
            <a:r>
              <a:rPr lang="en-US" sz="972">
                <a:solidFill>
                  <a:srgbClr val="737373"/>
                </a:solidFill>
                <a:latin typeface="Montserrat Light"/>
              </a:rPr>
              <a:t>Now read through all of the above and describe below WHAT your “Vision” is for your training business </a:t>
            </a:r>
          </a:p>
        </p:txBody>
      </p:sp>
      <p:grpSp>
        <p:nvGrpSpPr>
          <p:cNvPr id="4" name="Group 4"/>
          <p:cNvGrpSpPr/>
          <p:nvPr/>
        </p:nvGrpSpPr>
        <p:grpSpPr>
          <a:xfrm>
            <a:off x="-158771" y="9853849"/>
            <a:ext cx="7691706" cy="1130412"/>
            <a:chOff x="0" y="0"/>
            <a:chExt cx="10224234" cy="1502606"/>
          </a:xfrm>
        </p:grpSpPr>
        <p:sp>
          <p:nvSpPr>
            <p:cNvPr id="5" name="Freeform 5"/>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grpSp>
        <p:nvGrpSpPr>
          <p:cNvPr id="6" name="Group 6"/>
          <p:cNvGrpSpPr/>
          <p:nvPr/>
        </p:nvGrpSpPr>
        <p:grpSpPr>
          <a:xfrm>
            <a:off x="6234370" y="10083523"/>
            <a:ext cx="619346" cy="494495"/>
            <a:chOff x="0" y="0"/>
            <a:chExt cx="825795" cy="659327"/>
          </a:xfrm>
        </p:grpSpPr>
        <p:pic>
          <p:nvPicPr>
            <p:cNvPr id="7" name="Picture 7"/>
            <p:cNvPicPr>
              <a:picLocks noChangeAspect="1"/>
            </p:cNvPicPr>
            <p:nvPr/>
          </p:nvPicPr>
          <p:blipFill>
            <a:blip r:embed="rId2"/>
            <a:srcRect l="2747" r="2747"/>
            <a:stretch>
              <a:fillRect/>
            </a:stretch>
          </p:blipFill>
          <p:spPr>
            <a:xfrm>
              <a:off x="0" y="0"/>
              <a:ext cx="825795" cy="659327"/>
            </a:xfrm>
            <a:prstGeom prst="rect">
              <a:avLst/>
            </a:prstGeom>
          </p:spPr>
        </p:pic>
      </p:grpSp>
      <p:sp>
        <p:nvSpPr>
          <p:cNvPr id="8" name="AutoShape 8"/>
          <p:cNvSpPr/>
          <p:nvPr/>
        </p:nvSpPr>
        <p:spPr>
          <a:xfrm>
            <a:off x="6341600" y="-219843"/>
            <a:ext cx="544663" cy="1557779"/>
          </a:xfrm>
          <a:prstGeom prst="rect">
            <a:avLst/>
          </a:prstGeom>
          <a:solidFill>
            <a:srgbClr val="F4E4E9"/>
          </a:solidFill>
        </p:spPr>
      </p:sp>
      <p:sp>
        <p:nvSpPr>
          <p:cNvPr id="9" name="Freeform 9"/>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6341600" y="-324618"/>
            <a:ext cx="544663" cy="1557779"/>
          </a:xfrm>
          <a:prstGeom prst="rect">
            <a:avLst/>
          </a:prstGeom>
          <a:solidFill>
            <a:srgbClr val="F4E4E9"/>
          </a:solidFill>
        </p:spPr>
      </p:sp>
      <p:sp>
        <p:nvSpPr>
          <p:cNvPr id="11" name="Freeform 11"/>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13" name="TextBox 13"/>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4" name="Group 14"/>
          <p:cNvGrpSpPr/>
          <p:nvPr/>
        </p:nvGrpSpPr>
        <p:grpSpPr>
          <a:xfrm>
            <a:off x="-279405" y="-127002"/>
            <a:ext cx="664292" cy="11193415"/>
            <a:chOff x="0" y="0"/>
            <a:chExt cx="1822152" cy="30703501"/>
          </a:xfrm>
        </p:grpSpPr>
        <p:sp>
          <p:nvSpPr>
            <p:cNvPr id="15" name="Freeform 15"/>
            <p:cNvSpPr/>
            <p:nvPr/>
          </p:nvSpPr>
          <p:spPr>
            <a:xfrm>
              <a:off x="0" y="0"/>
              <a:ext cx="1822152" cy="30703503"/>
            </a:xfrm>
            <a:custGeom>
              <a:avLst/>
              <a:gdLst/>
              <a:ahLst/>
              <a:cxnLst/>
              <a:rect l="l" t="t" r="r" b="b"/>
              <a:pathLst>
                <a:path w="1822152" h="30703503">
                  <a:moveTo>
                    <a:pt x="0" y="0"/>
                  </a:moveTo>
                  <a:lnTo>
                    <a:pt x="1822152" y="0"/>
                  </a:lnTo>
                  <a:lnTo>
                    <a:pt x="1822152" y="30703503"/>
                  </a:lnTo>
                  <a:lnTo>
                    <a:pt x="0" y="30703503"/>
                  </a:lnTo>
                  <a:close/>
                </a:path>
              </a:pathLst>
            </a:custGeom>
            <a:solidFill>
              <a:srgbClr val="F4E4E9"/>
            </a:solidFill>
          </p:spPr>
        </p:sp>
      </p:grpSp>
      <p:grpSp>
        <p:nvGrpSpPr>
          <p:cNvPr id="16" name="Group 16"/>
          <p:cNvGrpSpPr/>
          <p:nvPr/>
        </p:nvGrpSpPr>
        <p:grpSpPr>
          <a:xfrm>
            <a:off x="7181970" y="-127002"/>
            <a:ext cx="549990" cy="11193415"/>
            <a:chOff x="0" y="0"/>
            <a:chExt cx="1508622" cy="30703501"/>
          </a:xfrm>
        </p:grpSpPr>
        <p:sp>
          <p:nvSpPr>
            <p:cNvPr id="17" name="Freeform 17"/>
            <p:cNvSpPr/>
            <p:nvPr/>
          </p:nvSpPr>
          <p:spPr>
            <a:xfrm>
              <a:off x="0" y="0"/>
              <a:ext cx="1508622" cy="30703503"/>
            </a:xfrm>
            <a:custGeom>
              <a:avLst/>
              <a:gdLst/>
              <a:ahLst/>
              <a:cxnLst/>
              <a:rect l="l" t="t" r="r" b="b"/>
              <a:pathLst>
                <a:path w="1508622" h="30703503">
                  <a:moveTo>
                    <a:pt x="0" y="0"/>
                  </a:moveTo>
                  <a:lnTo>
                    <a:pt x="1508622" y="0"/>
                  </a:lnTo>
                  <a:lnTo>
                    <a:pt x="1508622" y="30703503"/>
                  </a:lnTo>
                  <a:lnTo>
                    <a:pt x="0" y="30703503"/>
                  </a:lnTo>
                  <a:close/>
                </a:path>
              </a:pathLst>
            </a:custGeom>
            <a:solidFill>
              <a:srgbClr val="F4E4E9"/>
            </a:solidFill>
          </p:spPr>
        </p:sp>
      </p:grpSp>
      <p:sp>
        <p:nvSpPr>
          <p:cNvPr id="18" name="TextBox 18"/>
          <p:cNvSpPr txBox="1"/>
          <p:nvPr/>
        </p:nvSpPr>
        <p:spPr>
          <a:xfrm>
            <a:off x="830120"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sp>
        <p:nvSpPr>
          <p:cNvPr id="19" name="TextBox 19"/>
          <p:cNvSpPr txBox="1"/>
          <p:nvPr/>
        </p:nvSpPr>
        <p:spPr>
          <a:xfrm>
            <a:off x="849798"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VISION QUESTIONS</a:t>
            </a:r>
          </a:p>
        </p:txBody>
      </p:sp>
      <p:grpSp>
        <p:nvGrpSpPr>
          <p:cNvPr id="20" name="Group 20"/>
          <p:cNvGrpSpPr/>
          <p:nvPr/>
        </p:nvGrpSpPr>
        <p:grpSpPr>
          <a:xfrm>
            <a:off x="849798" y="2795779"/>
            <a:ext cx="5592594" cy="1133018"/>
            <a:chOff x="0" y="0"/>
            <a:chExt cx="1769777" cy="358544"/>
          </a:xfrm>
        </p:grpSpPr>
        <p:sp>
          <p:nvSpPr>
            <p:cNvPr id="21" name="Freeform 21"/>
            <p:cNvSpPr/>
            <p:nvPr/>
          </p:nvSpPr>
          <p:spPr>
            <a:xfrm>
              <a:off x="0" y="0"/>
              <a:ext cx="1769777" cy="358543"/>
            </a:xfrm>
            <a:custGeom>
              <a:avLst/>
              <a:gdLst/>
              <a:ahLst/>
              <a:cxnLst/>
              <a:rect l="l" t="t" r="r" b="b"/>
              <a:pathLst>
                <a:path w="1769777" h="358543">
                  <a:moveTo>
                    <a:pt x="0" y="0"/>
                  </a:moveTo>
                  <a:lnTo>
                    <a:pt x="1769777" y="0"/>
                  </a:lnTo>
                  <a:lnTo>
                    <a:pt x="1769777" y="358543"/>
                  </a:lnTo>
                  <a:lnTo>
                    <a:pt x="0" y="358543"/>
                  </a:lnTo>
                  <a:close/>
                </a:path>
              </a:pathLst>
            </a:custGeom>
            <a:solidFill>
              <a:srgbClr val="F5F5F5"/>
            </a:solidFill>
          </p:spPr>
        </p:sp>
      </p:grpSp>
      <p:grpSp>
        <p:nvGrpSpPr>
          <p:cNvPr id="22" name="Group 22"/>
          <p:cNvGrpSpPr/>
          <p:nvPr/>
        </p:nvGrpSpPr>
        <p:grpSpPr>
          <a:xfrm>
            <a:off x="830120" y="4339409"/>
            <a:ext cx="5713924" cy="5277993"/>
            <a:chOff x="0" y="0"/>
            <a:chExt cx="1808172" cy="1670221"/>
          </a:xfrm>
        </p:grpSpPr>
        <p:sp>
          <p:nvSpPr>
            <p:cNvPr id="23" name="Freeform 23"/>
            <p:cNvSpPr/>
            <p:nvPr/>
          </p:nvSpPr>
          <p:spPr>
            <a:xfrm>
              <a:off x="0" y="0"/>
              <a:ext cx="1808171" cy="1670221"/>
            </a:xfrm>
            <a:custGeom>
              <a:avLst/>
              <a:gdLst/>
              <a:ahLst/>
              <a:cxnLst/>
              <a:rect l="l" t="t" r="r" b="b"/>
              <a:pathLst>
                <a:path w="1808171" h="1670221">
                  <a:moveTo>
                    <a:pt x="0" y="0"/>
                  </a:moveTo>
                  <a:lnTo>
                    <a:pt x="1808171" y="0"/>
                  </a:lnTo>
                  <a:lnTo>
                    <a:pt x="1808171" y="1670221"/>
                  </a:lnTo>
                  <a:lnTo>
                    <a:pt x="0" y="1670221"/>
                  </a:lnTo>
                  <a:close/>
                </a:path>
              </a:pathLst>
            </a:custGeom>
            <a:solidFill>
              <a:srgbClr val="F5F5F5"/>
            </a:solidFill>
          </p:spPr>
        </p:sp>
      </p:grpSp>
      <p:grpSp>
        <p:nvGrpSpPr>
          <p:cNvPr id="24" name="Group 24"/>
          <p:cNvGrpSpPr/>
          <p:nvPr/>
        </p:nvGrpSpPr>
        <p:grpSpPr>
          <a:xfrm>
            <a:off x="86747" y="10083523"/>
            <a:ext cx="2014522" cy="541902"/>
            <a:chOff x="0" y="0"/>
            <a:chExt cx="2686029" cy="722536"/>
          </a:xfrm>
        </p:grpSpPr>
        <p:sp>
          <p:nvSpPr>
            <p:cNvPr id="25" name="TextBox 25"/>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6" name="TextBox 26"/>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27" name="TextBox 27"/>
          <p:cNvSpPr txBox="1"/>
          <p:nvPr/>
        </p:nvSpPr>
        <p:spPr>
          <a:xfrm>
            <a:off x="744331" y="10311720"/>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9798" y="1982267"/>
            <a:ext cx="5166916" cy="185573"/>
          </a:xfrm>
          <a:prstGeom prst="rect">
            <a:avLst/>
          </a:prstGeom>
        </p:spPr>
        <p:txBody>
          <a:bodyPr lIns="0" tIns="0" rIns="0" bIns="0" rtlCol="0" anchor="t">
            <a:spAutoFit/>
          </a:bodyPr>
          <a:lstStyle/>
          <a:p>
            <a:pPr>
              <a:lnSpc>
                <a:spcPts val="1566"/>
              </a:lnSpc>
            </a:pPr>
            <a:r>
              <a:rPr lang="en-US" sz="972">
                <a:solidFill>
                  <a:srgbClr val="737373"/>
                </a:solidFill>
                <a:latin typeface="Montserrat Light Bold"/>
              </a:rPr>
              <a:t>QUESTION : </a:t>
            </a:r>
            <a:r>
              <a:rPr lang="en-US" sz="972">
                <a:solidFill>
                  <a:srgbClr val="737373"/>
                </a:solidFill>
                <a:latin typeface="Montserrat Light"/>
              </a:rPr>
              <a:t>Why is having vision important to the success of a business?   </a:t>
            </a:r>
          </a:p>
        </p:txBody>
      </p:sp>
      <p:sp>
        <p:nvSpPr>
          <p:cNvPr id="3" name="TextBox 3"/>
          <p:cNvSpPr txBox="1"/>
          <p:nvPr/>
        </p:nvSpPr>
        <p:spPr>
          <a:xfrm>
            <a:off x="901435" y="3586607"/>
            <a:ext cx="5115279" cy="368592"/>
          </a:xfrm>
          <a:prstGeom prst="rect">
            <a:avLst/>
          </a:prstGeom>
        </p:spPr>
        <p:txBody>
          <a:bodyPr lIns="0" tIns="0" rIns="0" bIns="0" rtlCol="0" anchor="t">
            <a:spAutoFit/>
          </a:bodyPr>
          <a:lstStyle/>
          <a:p>
            <a:pPr>
              <a:lnSpc>
                <a:spcPts val="1561"/>
              </a:lnSpc>
            </a:pPr>
            <a:r>
              <a:rPr lang="en-US" sz="970">
                <a:solidFill>
                  <a:srgbClr val="737373"/>
                </a:solidFill>
                <a:latin typeface="Montserrat Light"/>
              </a:rPr>
              <a:t>Now read through all of the above and describe below WHY you want to achieve your  “Vision” for your training business </a:t>
            </a:r>
          </a:p>
        </p:txBody>
      </p:sp>
      <p:grpSp>
        <p:nvGrpSpPr>
          <p:cNvPr id="4" name="Group 4"/>
          <p:cNvGrpSpPr/>
          <p:nvPr/>
        </p:nvGrpSpPr>
        <p:grpSpPr>
          <a:xfrm>
            <a:off x="-65853" y="9936000"/>
            <a:ext cx="7691706" cy="1130412"/>
            <a:chOff x="0" y="0"/>
            <a:chExt cx="10224234" cy="1502606"/>
          </a:xfrm>
        </p:grpSpPr>
        <p:sp>
          <p:nvSpPr>
            <p:cNvPr id="5" name="Freeform 5"/>
            <p:cNvSpPr/>
            <p:nvPr/>
          </p:nvSpPr>
          <p:spPr>
            <a:xfrm>
              <a:off x="0" y="0"/>
              <a:ext cx="10224234" cy="1502606"/>
            </a:xfrm>
            <a:custGeom>
              <a:avLst/>
              <a:gdLst/>
              <a:ahLst/>
              <a:cxnLst/>
              <a:rect l="l" t="t" r="r" b="b"/>
              <a:pathLst>
                <a:path w="10224234" h="1502606">
                  <a:moveTo>
                    <a:pt x="0" y="0"/>
                  </a:moveTo>
                  <a:lnTo>
                    <a:pt x="10224234" y="0"/>
                  </a:lnTo>
                  <a:lnTo>
                    <a:pt x="10224234" y="1502606"/>
                  </a:lnTo>
                  <a:lnTo>
                    <a:pt x="0" y="1502606"/>
                  </a:lnTo>
                  <a:close/>
                </a:path>
              </a:pathLst>
            </a:custGeom>
            <a:solidFill>
              <a:srgbClr val="F4E4E9"/>
            </a:solidFill>
          </p:spPr>
        </p:sp>
      </p:grpSp>
      <p:grpSp>
        <p:nvGrpSpPr>
          <p:cNvPr id="6" name="Group 6"/>
          <p:cNvGrpSpPr/>
          <p:nvPr/>
        </p:nvGrpSpPr>
        <p:grpSpPr>
          <a:xfrm>
            <a:off x="6234370" y="10083523"/>
            <a:ext cx="619346" cy="494495"/>
            <a:chOff x="0" y="0"/>
            <a:chExt cx="825795" cy="659327"/>
          </a:xfrm>
        </p:grpSpPr>
        <p:pic>
          <p:nvPicPr>
            <p:cNvPr id="7" name="Picture 7"/>
            <p:cNvPicPr>
              <a:picLocks noChangeAspect="1"/>
            </p:cNvPicPr>
            <p:nvPr/>
          </p:nvPicPr>
          <p:blipFill>
            <a:blip r:embed="rId2"/>
            <a:srcRect l="2747" r="2747"/>
            <a:stretch>
              <a:fillRect/>
            </a:stretch>
          </p:blipFill>
          <p:spPr>
            <a:xfrm>
              <a:off x="0" y="0"/>
              <a:ext cx="825795" cy="659327"/>
            </a:xfrm>
            <a:prstGeom prst="rect">
              <a:avLst/>
            </a:prstGeom>
          </p:spPr>
        </p:pic>
      </p:grpSp>
      <p:sp>
        <p:nvSpPr>
          <p:cNvPr id="8" name="AutoShape 8"/>
          <p:cNvSpPr/>
          <p:nvPr/>
        </p:nvSpPr>
        <p:spPr>
          <a:xfrm>
            <a:off x="6341600" y="-219843"/>
            <a:ext cx="544663" cy="1557779"/>
          </a:xfrm>
          <a:prstGeom prst="rect">
            <a:avLst/>
          </a:prstGeom>
          <a:solidFill>
            <a:srgbClr val="F4E4E9"/>
          </a:solidFill>
        </p:spPr>
      </p:sp>
      <p:sp>
        <p:nvSpPr>
          <p:cNvPr id="9" name="Freeform 9"/>
          <p:cNvSpPr/>
          <p:nvPr/>
        </p:nvSpPr>
        <p:spPr>
          <a:xfrm>
            <a:off x="6435938" y="87897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6341600" y="-324618"/>
            <a:ext cx="544663" cy="1557779"/>
          </a:xfrm>
          <a:prstGeom prst="rect">
            <a:avLst/>
          </a:prstGeom>
          <a:solidFill>
            <a:srgbClr val="F4E4E9"/>
          </a:solidFill>
        </p:spPr>
      </p:sp>
      <p:sp>
        <p:nvSpPr>
          <p:cNvPr id="11" name="Freeform 11"/>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13" name="TextBox 13"/>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4" name="Group 14"/>
          <p:cNvGrpSpPr/>
          <p:nvPr/>
        </p:nvGrpSpPr>
        <p:grpSpPr>
          <a:xfrm>
            <a:off x="-279405" y="-127002"/>
            <a:ext cx="664292" cy="11193415"/>
            <a:chOff x="0" y="0"/>
            <a:chExt cx="1822152" cy="30703501"/>
          </a:xfrm>
        </p:grpSpPr>
        <p:sp>
          <p:nvSpPr>
            <p:cNvPr id="15" name="Freeform 15"/>
            <p:cNvSpPr/>
            <p:nvPr/>
          </p:nvSpPr>
          <p:spPr>
            <a:xfrm>
              <a:off x="0" y="0"/>
              <a:ext cx="1822152" cy="30703503"/>
            </a:xfrm>
            <a:custGeom>
              <a:avLst/>
              <a:gdLst/>
              <a:ahLst/>
              <a:cxnLst/>
              <a:rect l="l" t="t" r="r" b="b"/>
              <a:pathLst>
                <a:path w="1822152" h="30703503">
                  <a:moveTo>
                    <a:pt x="0" y="0"/>
                  </a:moveTo>
                  <a:lnTo>
                    <a:pt x="1822152" y="0"/>
                  </a:lnTo>
                  <a:lnTo>
                    <a:pt x="1822152" y="30703503"/>
                  </a:lnTo>
                  <a:lnTo>
                    <a:pt x="0" y="30703503"/>
                  </a:lnTo>
                  <a:close/>
                </a:path>
              </a:pathLst>
            </a:custGeom>
            <a:solidFill>
              <a:srgbClr val="F4E4E9"/>
            </a:solidFill>
          </p:spPr>
        </p:sp>
      </p:grpSp>
      <p:grpSp>
        <p:nvGrpSpPr>
          <p:cNvPr id="16" name="Group 16"/>
          <p:cNvGrpSpPr/>
          <p:nvPr/>
        </p:nvGrpSpPr>
        <p:grpSpPr>
          <a:xfrm>
            <a:off x="7181970" y="-127002"/>
            <a:ext cx="549990" cy="11193415"/>
            <a:chOff x="0" y="0"/>
            <a:chExt cx="1508622" cy="30703501"/>
          </a:xfrm>
        </p:grpSpPr>
        <p:sp>
          <p:nvSpPr>
            <p:cNvPr id="17" name="Freeform 17"/>
            <p:cNvSpPr/>
            <p:nvPr/>
          </p:nvSpPr>
          <p:spPr>
            <a:xfrm>
              <a:off x="0" y="0"/>
              <a:ext cx="1508622" cy="30703503"/>
            </a:xfrm>
            <a:custGeom>
              <a:avLst/>
              <a:gdLst/>
              <a:ahLst/>
              <a:cxnLst/>
              <a:rect l="l" t="t" r="r" b="b"/>
              <a:pathLst>
                <a:path w="1508622" h="30703503">
                  <a:moveTo>
                    <a:pt x="0" y="0"/>
                  </a:moveTo>
                  <a:lnTo>
                    <a:pt x="1508622" y="0"/>
                  </a:lnTo>
                  <a:lnTo>
                    <a:pt x="1508622" y="30703503"/>
                  </a:lnTo>
                  <a:lnTo>
                    <a:pt x="0" y="30703503"/>
                  </a:lnTo>
                  <a:close/>
                </a:path>
              </a:pathLst>
            </a:custGeom>
            <a:solidFill>
              <a:srgbClr val="F4E4E9"/>
            </a:solidFill>
          </p:spPr>
        </p:sp>
      </p:grpSp>
      <p:sp>
        <p:nvSpPr>
          <p:cNvPr id="18" name="TextBox 18"/>
          <p:cNvSpPr txBox="1"/>
          <p:nvPr/>
        </p:nvSpPr>
        <p:spPr>
          <a:xfrm>
            <a:off x="830120" y="1294356"/>
            <a:ext cx="5095588" cy="443700"/>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2</a:t>
            </a:r>
          </a:p>
        </p:txBody>
      </p:sp>
      <p:grpSp>
        <p:nvGrpSpPr>
          <p:cNvPr id="19" name="Group 19"/>
          <p:cNvGrpSpPr/>
          <p:nvPr/>
        </p:nvGrpSpPr>
        <p:grpSpPr>
          <a:xfrm>
            <a:off x="849798" y="2329765"/>
            <a:ext cx="5783811" cy="1133018"/>
            <a:chOff x="0" y="0"/>
            <a:chExt cx="1830287" cy="358544"/>
          </a:xfrm>
        </p:grpSpPr>
        <p:sp>
          <p:nvSpPr>
            <p:cNvPr id="20" name="Freeform 20"/>
            <p:cNvSpPr/>
            <p:nvPr/>
          </p:nvSpPr>
          <p:spPr>
            <a:xfrm>
              <a:off x="0" y="0"/>
              <a:ext cx="1830288" cy="358543"/>
            </a:xfrm>
            <a:custGeom>
              <a:avLst/>
              <a:gdLst/>
              <a:ahLst/>
              <a:cxnLst/>
              <a:rect l="l" t="t" r="r" b="b"/>
              <a:pathLst>
                <a:path w="1830288" h="358543">
                  <a:moveTo>
                    <a:pt x="0" y="0"/>
                  </a:moveTo>
                  <a:lnTo>
                    <a:pt x="1830288" y="0"/>
                  </a:lnTo>
                  <a:lnTo>
                    <a:pt x="1830288" y="358543"/>
                  </a:lnTo>
                  <a:lnTo>
                    <a:pt x="0" y="358543"/>
                  </a:lnTo>
                  <a:close/>
                </a:path>
              </a:pathLst>
            </a:custGeom>
            <a:solidFill>
              <a:srgbClr val="F5F5F5"/>
            </a:solidFill>
          </p:spPr>
        </p:sp>
      </p:grpSp>
      <p:grpSp>
        <p:nvGrpSpPr>
          <p:cNvPr id="21" name="Group 21"/>
          <p:cNvGrpSpPr/>
          <p:nvPr/>
        </p:nvGrpSpPr>
        <p:grpSpPr>
          <a:xfrm>
            <a:off x="901435" y="4117124"/>
            <a:ext cx="5712497" cy="5521447"/>
            <a:chOff x="0" y="0"/>
            <a:chExt cx="1807720" cy="1747262"/>
          </a:xfrm>
        </p:grpSpPr>
        <p:sp>
          <p:nvSpPr>
            <p:cNvPr id="22" name="Freeform 22"/>
            <p:cNvSpPr/>
            <p:nvPr/>
          </p:nvSpPr>
          <p:spPr>
            <a:xfrm>
              <a:off x="0" y="0"/>
              <a:ext cx="1807720" cy="1747262"/>
            </a:xfrm>
            <a:custGeom>
              <a:avLst/>
              <a:gdLst/>
              <a:ahLst/>
              <a:cxnLst/>
              <a:rect l="l" t="t" r="r" b="b"/>
              <a:pathLst>
                <a:path w="1807720" h="1747262">
                  <a:moveTo>
                    <a:pt x="0" y="0"/>
                  </a:moveTo>
                  <a:lnTo>
                    <a:pt x="1807720" y="0"/>
                  </a:lnTo>
                  <a:lnTo>
                    <a:pt x="1807720" y="1747262"/>
                  </a:lnTo>
                  <a:lnTo>
                    <a:pt x="0" y="1747262"/>
                  </a:lnTo>
                  <a:close/>
                </a:path>
              </a:pathLst>
            </a:custGeom>
            <a:solidFill>
              <a:srgbClr val="F5F5F5"/>
            </a:solidFill>
          </p:spPr>
        </p:sp>
      </p:grpSp>
      <p:grpSp>
        <p:nvGrpSpPr>
          <p:cNvPr id="23" name="Group 23"/>
          <p:cNvGrpSpPr/>
          <p:nvPr/>
        </p:nvGrpSpPr>
        <p:grpSpPr>
          <a:xfrm>
            <a:off x="86747" y="10083523"/>
            <a:ext cx="2014522" cy="541902"/>
            <a:chOff x="0" y="0"/>
            <a:chExt cx="2686029" cy="722536"/>
          </a:xfrm>
        </p:grpSpPr>
        <p:sp>
          <p:nvSpPr>
            <p:cNvPr id="24" name="TextBox 24"/>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5" name="TextBox 25"/>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26" name="TextBox 26"/>
          <p:cNvSpPr txBox="1"/>
          <p:nvPr/>
        </p:nvSpPr>
        <p:spPr>
          <a:xfrm>
            <a:off x="756000" y="10276098"/>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57915" y="8171773"/>
            <a:ext cx="3211763" cy="2154801"/>
          </a:xfrm>
          <a:custGeom>
            <a:avLst/>
            <a:gdLst/>
            <a:ahLst/>
            <a:cxnLst/>
            <a:rect l="l" t="t" r="r" b="b"/>
            <a:pathLst>
              <a:path w="3211763" h="2154801">
                <a:moveTo>
                  <a:pt x="0" y="0"/>
                </a:moveTo>
                <a:lnTo>
                  <a:pt x="3211764" y="0"/>
                </a:lnTo>
                <a:lnTo>
                  <a:pt x="3211764" y="2154802"/>
                </a:lnTo>
                <a:lnTo>
                  <a:pt x="0" y="2154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652951" y="1521501"/>
            <a:ext cx="2995136" cy="1818865"/>
          </a:xfrm>
          <a:custGeom>
            <a:avLst/>
            <a:gdLst/>
            <a:ahLst/>
            <a:cxnLst/>
            <a:rect l="l" t="t" r="r" b="b"/>
            <a:pathLst>
              <a:path w="2995136" h="1818865">
                <a:moveTo>
                  <a:pt x="2995137" y="0"/>
                </a:moveTo>
                <a:lnTo>
                  <a:pt x="0" y="0"/>
                </a:lnTo>
                <a:lnTo>
                  <a:pt x="0" y="1818864"/>
                </a:lnTo>
                <a:lnTo>
                  <a:pt x="2995137" y="1818864"/>
                </a:lnTo>
                <a:lnTo>
                  <a:pt x="29951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V="1">
            <a:off x="365425" y="1185564"/>
            <a:ext cx="2713711" cy="527940"/>
          </a:xfrm>
          <a:custGeom>
            <a:avLst/>
            <a:gdLst/>
            <a:ahLst/>
            <a:cxnLst/>
            <a:rect l="l" t="t" r="r" b="b"/>
            <a:pathLst>
              <a:path w="2713711" h="527940">
                <a:moveTo>
                  <a:pt x="0" y="527940"/>
                </a:moveTo>
                <a:lnTo>
                  <a:pt x="2713711" y="527940"/>
                </a:lnTo>
                <a:lnTo>
                  <a:pt x="2713711" y="0"/>
                </a:lnTo>
                <a:lnTo>
                  <a:pt x="0" y="0"/>
                </a:lnTo>
                <a:lnTo>
                  <a:pt x="0"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52951" y="3850237"/>
            <a:ext cx="2995136" cy="1818865"/>
          </a:xfrm>
          <a:custGeom>
            <a:avLst/>
            <a:gdLst/>
            <a:ahLst/>
            <a:cxnLst/>
            <a:rect l="l" t="t" r="r" b="b"/>
            <a:pathLst>
              <a:path w="2995136" h="1818865">
                <a:moveTo>
                  <a:pt x="0" y="0"/>
                </a:moveTo>
                <a:lnTo>
                  <a:pt x="2995137" y="0"/>
                </a:lnTo>
                <a:lnTo>
                  <a:pt x="2995137" y="1818865"/>
                </a:lnTo>
                <a:lnTo>
                  <a:pt x="0" y="1818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365425" y="3514300"/>
            <a:ext cx="2713711" cy="527940"/>
          </a:xfrm>
          <a:custGeom>
            <a:avLst/>
            <a:gdLst/>
            <a:ahLst/>
            <a:cxnLst/>
            <a:rect l="l" t="t" r="r" b="b"/>
            <a:pathLst>
              <a:path w="2713711" h="527940">
                <a:moveTo>
                  <a:pt x="0" y="527940"/>
                </a:moveTo>
                <a:lnTo>
                  <a:pt x="2713711" y="527940"/>
                </a:lnTo>
                <a:lnTo>
                  <a:pt x="2713711" y="0"/>
                </a:lnTo>
                <a:lnTo>
                  <a:pt x="0" y="0"/>
                </a:lnTo>
                <a:lnTo>
                  <a:pt x="0"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V="1">
            <a:off x="652951" y="6178974"/>
            <a:ext cx="2995136" cy="1818865"/>
          </a:xfrm>
          <a:custGeom>
            <a:avLst/>
            <a:gdLst/>
            <a:ahLst/>
            <a:cxnLst/>
            <a:rect l="l" t="t" r="r" b="b"/>
            <a:pathLst>
              <a:path w="2995136" h="1818865">
                <a:moveTo>
                  <a:pt x="0" y="1818864"/>
                </a:moveTo>
                <a:lnTo>
                  <a:pt x="2995137" y="1818864"/>
                </a:lnTo>
                <a:lnTo>
                  <a:pt x="2995137" y="0"/>
                </a:lnTo>
                <a:lnTo>
                  <a:pt x="0" y="0"/>
                </a:lnTo>
                <a:lnTo>
                  <a:pt x="0" y="181886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365425" y="5843037"/>
            <a:ext cx="2713711" cy="527940"/>
          </a:xfrm>
          <a:custGeom>
            <a:avLst/>
            <a:gdLst/>
            <a:ahLst/>
            <a:cxnLst/>
            <a:rect l="l" t="t" r="r" b="b"/>
            <a:pathLst>
              <a:path w="2713711" h="527940">
                <a:moveTo>
                  <a:pt x="0" y="527940"/>
                </a:moveTo>
                <a:lnTo>
                  <a:pt x="2713711" y="527940"/>
                </a:lnTo>
                <a:lnTo>
                  <a:pt x="2713711" y="0"/>
                </a:lnTo>
                <a:lnTo>
                  <a:pt x="0" y="0"/>
                </a:lnTo>
                <a:lnTo>
                  <a:pt x="0"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flipH="1">
            <a:off x="652951" y="8507710"/>
            <a:ext cx="2995136" cy="1818865"/>
          </a:xfrm>
          <a:custGeom>
            <a:avLst/>
            <a:gdLst/>
            <a:ahLst/>
            <a:cxnLst/>
            <a:rect l="l" t="t" r="r" b="b"/>
            <a:pathLst>
              <a:path w="2995136" h="1818865">
                <a:moveTo>
                  <a:pt x="2995137" y="0"/>
                </a:moveTo>
                <a:lnTo>
                  <a:pt x="0" y="0"/>
                </a:lnTo>
                <a:lnTo>
                  <a:pt x="0" y="1818865"/>
                </a:lnTo>
                <a:lnTo>
                  <a:pt x="2995137" y="1818865"/>
                </a:lnTo>
                <a:lnTo>
                  <a:pt x="29951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V="1">
            <a:off x="365425" y="8171773"/>
            <a:ext cx="2713711" cy="527940"/>
          </a:xfrm>
          <a:custGeom>
            <a:avLst/>
            <a:gdLst/>
            <a:ahLst/>
            <a:cxnLst/>
            <a:rect l="l" t="t" r="r" b="b"/>
            <a:pathLst>
              <a:path w="2713711" h="527940">
                <a:moveTo>
                  <a:pt x="0" y="527941"/>
                </a:moveTo>
                <a:lnTo>
                  <a:pt x="2713711" y="527941"/>
                </a:lnTo>
                <a:lnTo>
                  <a:pt x="2713711" y="0"/>
                </a:lnTo>
                <a:lnTo>
                  <a:pt x="0" y="0"/>
                </a:lnTo>
                <a:lnTo>
                  <a:pt x="0" y="52794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911912" y="1521501"/>
            <a:ext cx="2995136" cy="1818865"/>
          </a:xfrm>
          <a:custGeom>
            <a:avLst/>
            <a:gdLst/>
            <a:ahLst/>
            <a:cxnLst/>
            <a:rect l="l" t="t" r="r" b="b"/>
            <a:pathLst>
              <a:path w="2995136" h="1818865">
                <a:moveTo>
                  <a:pt x="0" y="1818864"/>
                </a:moveTo>
                <a:lnTo>
                  <a:pt x="2995137" y="1818864"/>
                </a:lnTo>
                <a:lnTo>
                  <a:pt x="2995137" y="0"/>
                </a:lnTo>
                <a:lnTo>
                  <a:pt x="0" y="0"/>
                </a:lnTo>
                <a:lnTo>
                  <a:pt x="0" y="181886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4480864" y="1185564"/>
            <a:ext cx="2713711" cy="527940"/>
          </a:xfrm>
          <a:custGeom>
            <a:avLst/>
            <a:gdLst/>
            <a:ahLst/>
            <a:cxnLst/>
            <a:rect l="l" t="t" r="r" b="b"/>
            <a:pathLst>
              <a:path w="2713711" h="527940">
                <a:moveTo>
                  <a:pt x="2713711" y="527940"/>
                </a:moveTo>
                <a:lnTo>
                  <a:pt x="0" y="527940"/>
                </a:lnTo>
                <a:lnTo>
                  <a:pt x="0" y="0"/>
                </a:lnTo>
                <a:lnTo>
                  <a:pt x="2713711" y="0"/>
                </a:lnTo>
                <a:lnTo>
                  <a:pt x="2713711"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3911912" y="3850237"/>
            <a:ext cx="2995136" cy="1818865"/>
          </a:xfrm>
          <a:custGeom>
            <a:avLst/>
            <a:gdLst/>
            <a:ahLst/>
            <a:cxnLst/>
            <a:rect l="l" t="t" r="r" b="b"/>
            <a:pathLst>
              <a:path w="2995136" h="1818865">
                <a:moveTo>
                  <a:pt x="0" y="0"/>
                </a:moveTo>
                <a:lnTo>
                  <a:pt x="2995137" y="0"/>
                </a:lnTo>
                <a:lnTo>
                  <a:pt x="2995137" y="1818865"/>
                </a:lnTo>
                <a:lnTo>
                  <a:pt x="0" y="1818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flipH="1" flipV="1">
            <a:off x="4480864" y="3514300"/>
            <a:ext cx="2713711" cy="527940"/>
          </a:xfrm>
          <a:custGeom>
            <a:avLst/>
            <a:gdLst/>
            <a:ahLst/>
            <a:cxnLst/>
            <a:rect l="l" t="t" r="r" b="b"/>
            <a:pathLst>
              <a:path w="2713711" h="527940">
                <a:moveTo>
                  <a:pt x="2713711" y="527940"/>
                </a:moveTo>
                <a:lnTo>
                  <a:pt x="0" y="527940"/>
                </a:lnTo>
                <a:lnTo>
                  <a:pt x="0" y="0"/>
                </a:lnTo>
                <a:lnTo>
                  <a:pt x="2713711" y="0"/>
                </a:lnTo>
                <a:lnTo>
                  <a:pt x="2713711"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789603" y="1430484"/>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WEALTH GOAL</a:t>
            </a:r>
          </a:p>
        </p:txBody>
      </p:sp>
      <p:sp>
        <p:nvSpPr>
          <p:cNvPr id="16" name="TextBox 16"/>
          <p:cNvSpPr txBox="1"/>
          <p:nvPr/>
        </p:nvSpPr>
        <p:spPr>
          <a:xfrm>
            <a:off x="789603" y="3759220"/>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LOVE</a:t>
            </a:r>
          </a:p>
        </p:txBody>
      </p:sp>
      <p:sp>
        <p:nvSpPr>
          <p:cNvPr id="17" name="TextBox 17"/>
          <p:cNvSpPr txBox="1"/>
          <p:nvPr/>
        </p:nvSpPr>
        <p:spPr>
          <a:xfrm>
            <a:off x="789603" y="6087957"/>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CAREER</a:t>
            </a:r>
          </a:p>
        </p:txBody>
      </p:sp>
      <p:sp>
        <p:nvSpPr>
          <p:cNvPr id="18" name="TextBox 18"/>
          <p:cNvSpPr txBox="1"/>
          <p:nvPr/>
        </p:nvSpPr>
        <p:spPr>
          <a:xfrm>
            <a:off x="789603" y="8416693"/>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KNOWLEDGE</a:t>
            </a:r>
          </a:p>
        </p:txBody>
      </p:sp>
      <p:sp>
        <p:nvSpPr>
          <p:cNvPr id="19" name="TextBox 19"/>
          <p:cNvSpPr txBox="1"/>
          <p:nvPr/>
        </p:nvSpPr>
        <p:spPr>
          <a:xfrm>
            <a:off x="4726665" y="1430484"/>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HEALTH GOAL</a:t>
            </a:r>
          </a:p>
        </p:txBody>
      </p:sp>
      <p:sp>
        <p:nvSpPr>
          <p:cNvPr id="20" name="TextBox 20"/>
          <p:cNvSpPr txBox="1"/>
          <p:nvPr/>
        </p:nvSpPr>
        <p:spPr>
          <a:xfrm>
            <a:off x="4726665" y="3759220"/>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FAMILY</a:t>
            </a:r>
          </a:p>
        </p:txBody>
      </p:sp>
      <p:sp>
        <p:nvSpPr>
          <p:cNvPr id="21" name="Freeform 21"/>
          <p:cNvSpPr/>
          <p:nvPr/>
        </p:nvSpPr>
        <p:spPr>
          <a:xfrm flipH="1">
            <a:off x="3911912" y="6178974"/>
            <a:ext cx="2995136" cy="1818865"/>
          </a:xfrm>
          <a:custGeom>
            <a:avLst/>
            <a:gdLst/>
            <a:ahLst/>
            <a:cxnLst/>
            <a:rect l="l" t="t" r="r" b="b"/>
            <a:pathLst>
              <a:path w="2995136" h="1818865">
                <a:moveTo>
                  <a:pt x="2995137" y="0"/>
                </a:moveTo>
                <a:lnTo>
                  <a:pt x="0" y="0"/>
                </a:lnTo>
                <a:lnTo>
                  <a:pt x="0" y="1818864"/>
                </a:lnTo>
                <a:lnTo>
                  <a:pt x="2995137" y="1818864"/>
                </a:lnTo>
                <a:lnTo>
                  <a:pt x="29951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H="1" flipV="1">
            <a:off x="4480864" y="5843037"/>
            <a:ext cx="2713711" cy="527940"/>
          </a:xfrm>
          <a:custGeom>
            <a:avLst/>
            <a:gdLst/>
            <a:ahLst/>
            <a:cxnLst/>
            <a:rect l="l" t="t" r="r" b="b"/>
            <a:pathLst>
              <a:path w="2713711" h="527940">
                <a:moveTo>
                  <a:pt x="2713711" y="527940"/>
                </a:moveTo>
                <a:lnTo>
                  <a:pt x="0" y="527940"/>
                </a:lnTo>
                <a:lnTo>
                  <a:pt x="0" y="0"/>
                </a:lnTo>
                <a:lnTo>
                  <a:pt x="2713711" y="0"/>
                </a:lnTo>
                <a:lnTo>
                  <a:pt x="2713711" y="52794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TextBox 23"/>
          <p:cNvSpPr txBox="1"/>
          <p:nvPr/>
        </p:nvSpPr>
        <p:spPr>
          <a:xfrm>
            <a:off x="4726665" y="6087957"/>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SPIRITUALITY</a:t>
            </a:r>
          </a:p>
        </p:txBody>
      </p:sp>
      <p:sp>
        <p:nvSpPr>
          <p:cNvPr id="24" name="TextBox 24"/>
          <p:cNvSpPr txBox="1"/>
          <p:nvPr/>
        </p:nvSpPr>
        <p:spPr>
          <a:xfrm>
            <a:off x="4514780" y="8416693"/>
            <a:ext cx="2098034" cy="160338"/>
          </a:xfrm>
          <a:prstGeom prst="rect">
            <a:avLst/>
          </a:prstGeom>
        </p:spPr>
        <p:txBody>
          <a:bodyPr lIns="0" tIns="0" rIns="0" bIns="0" rtlCol="0" anchor="t">
            <a:spAutoFit/>
          </a:bodyPr>
          <a:lstStyle/>
          <a:p>
            <a:pPr algn="ctr">
              <a:lnSpc>
                <a:spcPts val="1399"/>
              </a:lnSpc>
            </a:pPr>
            <a:r>
              <a:rPr lang="en-US" sz="999" spc="49">
                <a:solidFill>
                  <a:srgbClr val="545454"/>
                </a:solidFill>
                <a:latin typeface="Montserrat Classic Bold"/>
              </a:rPr>
              <a:t>NOTES</a:t>
            </a:r>
          </a:p>
        </p:txBody>
      </p:sp>
      <p:sp>
        <p:nvSpPr>
          <p:cNvPr id="25" name="TextBox 25"/>
          <p:cNvSpPr txBox="1"/>
          <p:nvPr/>
        </p:nvSpPr>
        <p:spPr>
          <a:xfrm>
            <a:off x="365425" y="232125"/>
            <a:ext cx="6829149" cy="523875"/>
          </a:xfrm>
          <a:prstGeom prst="rect">
            <a:avLst/>
          </a:prstGeom>
        </p:spPr>
        <p:txBody>
          <a:bodyPr lIns="0" tIns="0" rIns="0" bIns="0" rtlCol="0" anchor="t">
            <a:spAutoFit/>
          </a:bodyPr>
          <a:lstStyle/>
          <a:p>
            <a:pPr algn="ctr">
              <a:lnSpc>
                <a:spcPts val="4200"/>
              </a:lnSpc>
            </a:pPr>
            <a:r>
              <a:rPr lang="en-US" sz="3000" spc="150">
                <a:solidFill>
                  <a:srgbClr val="BFA120"/>
                </a:solidFill>
                <a:latin typeface="Montserrat Classic Bold"/>
              </a:rPr>
              <a:t>VISION BOARD WORK SHEET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255" y="9936000"/>
            <a:ext cx="8009211" cy="1130412"/>
            <a:chOff x="0" y="0"/>
            <a:chExt cx="10646279" cy="1502606"/>
          </a:xfrm>
        </p:grpSpPr>
        <p:sp>
          <p:nvSpPr>
            <p:cNvPr id="3" name="Freeform 3"/>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4" name="Group 4"/>
          <p:cNvGrpSpPr/>
          <p:nvPr/>
        </p:nvGrpSpPr>
        <p:grpSpPr>
          <a:xfrm>
            <a:off x="6234370" y="10083523"/>
            <a:ext cx="619346" cy="494495"/>
            <a:chOff x="0" y="0"/>
            <a:chExt cx="825795" cy="659327"/>
          </a:xfrm>
        </p:grpSpPr>
        <p:pic>
          <p:nvPicPr>
            <p:cNvPr id="5" name="Picture 5"/>
            <p:cNvPicPr>
              <a:picLocks noChangeAspect="1"/>
            </p:cNvPicPr>
            <p:nvPr/>
          </p:nvPicPr>
          <p:blipFill>
            <a:blip r:embed="rId2"/>
            <a:srcRect l="2747" r="2747"/>
            <a:stretch>
              <a:fillRect/>
            </a:stretch>
          </p:blipFill>
          <p:spPr>
            <a:xfrm>
              <a:off x="0" y="0"/>
              <a:ext cx="825795" cy="659327"/>
            </a:xfrm>
            <a:prstGeom prst="rect">
              <a:avLst/>
            </a:prstGeom>
          </p:spPr>
        </p:pic>
      </p:grpSp>
      <p:grpSp>
        <p:nvGrpSpPr>
          <p:cNvPr id="6" name="Group 6"/>
          <p:cNvGrpSpPr/>
          <p:nvPr/>
        </p:nvGrpSpPr>
        <p:grpSpPr>
          <a:xfrm>
            <a:off x="714382" y="7620422"/>
            <a:ext cx="6048000" cy="2315578"/>
            <a:chOff x="0" y="0"/>
            <a:chExt cx="1913890" cy="732765"/>
          </a:xfrm>
        </p:grpSpPr>
        <p:sp>
          <p:nvSpPr>
            <p:cNvPr id="7" name="Freeform 7"/>
            <p:cNvSpPr/>
            <p:nvPr/>
          </p:nvSpPr>
          <p:spPr>
            <a:xfrm>
              <a:off x="0" y="0"/>
              <a:ext cx="1913890" cy="732765"/>
            </a:xfrm>
            <a:custGeom>
              <a:avLst/>
              <a:gdLst/>
              <a:ahLst/>
              <a:cxnLst/>
              <a:rect l="l" t="t" r="r" b="b"/>
              <a:pathLst>
                <a:path w="1913890" h="732765">
                  <a:moveTo>
                    <a:pt x="0" y="0"/>
                  </a:moveTo>
                  <a:lnTo>
                    <a:pt x="1913890" y="0"/>
                  </a:lnTo>
                  <a:lnTo>
                    <a:pt x="1913890" y="732765"/>
                  </a:lnTo>
                  <a:lnTo>
                    <a:pt x="0" y="732765"/>
                  </a:lnTo>
                  <a:close/>
                </a:path>
              </a:pathLst>
            </a:custGeom>
            <a:solidFill>
              <a:srgbClr val="FFFFFF"/>
            </a:solidFill>
          </p:spPr>
        </p:sp>
      </p:grpSp>
      <p:grpSp>
        <p:nvGrpSpPr>
          <p:cNvPr id="8" name="Group 8"/>
          <p:cNvGrpSpPr/>
          <p:nvPr/>
        </p:nvGrpSpPr>
        <p:grpSpPr>
          <a:xfrm>
            <a:off x="714382" y="1379883"/>
            <a:ext cx="6048000" cy="481593"/>
            <a:chOff x="0" y="0"/>
            <a:chExt cx="1913890" cy="152400"/>
          </a:xfrm>
        </p:grpSpPr>
        <p:sp>
          <p:nvSpPr>
            <p:cNvPr id="9" name="Freeform 9"/>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FFFFF"/>
            </a:solidFill>
          </p:spPr>
        </p:sp>
      </p:grpSp>
      <p:sp>
        <p:nvSpPr>
          <p:cNvPr id="10" name="Freeform 10"/>
          <p:cNvSpPr/>
          <p:nvPr/>
        </p:nvSpPr>
        <p:spPr>
          <a:xfrm>
            <a:off x="642382" y="852446"/>
            <a:ext cx="6048000" cy="8518310"/>
          </a:xfrm>
          <a:custGeom>
            <a:avLst/>
            <a:gdLst/>
            <a:ahLst/>
            <a:cxnLst/>
            <a:rect l="l" t="t" r="r" b="b"/>
            <a:pathLst>
              <a:path w="6048000" h="8518310">
                <a:moveTo>
                  <a:pt x="0" y="0"/>
                </a:moveTo>
                <a:lnTo>
                  <a:pt x="6048000" y="0"/>
                </a:lnTo>
                <a:lnTo>
                  <a:pt x="6048000" y="8518310"/>
                </a:lnTo>
                <a:lnTo>
                  <a:pt x="0" y="8518310"/>
                </a:lnTo>
                <a:lnTo>
                  <a:pt x="0" y="0"/>
                </a:lnTo>
                <a:close/>
              </a:path>
            </a:pathLst>
          </a:custGeom>
          <a:blipFill>
            <a:blip r:embed="rId3"/>
            <a:stretch>
              <a:fillRect/>
            </a:stretch>
          </a:blipFill>
        </p:spPr>
      </p:sp>
      <p:sp>
        <p:nvSpPr>
          <p:cNvPr id="11" name="TextBox 11"/>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sp>
        <p:nvSpPr>
          <p:cNvPr id="12" name="TextBox 12"/>
          <p:cNvSpPr txBox="1"/>
          <p:nvPr/>
        </p:nvSpPr>
        <p:spPr>
          <a:xfrm>
            <a:off x="756000" y="1027513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a:t>
            </a:r>
          </a:p>
        </p:txBody>
      </p:sp>
      <p:grpSp>
        <p:nvGrpSpPr>
          <p:cNvPr id="13" name="Group 13"/>
          <p:cNvGrpSpPr/>
          <p:nvPr/>
        </p:nvGrpSpPr>
        <p:grpSpPr>
          <a:xfrm>
            <a:off x="376577" y="10082559"/>
            <a:ext cx="2014522" cy="541902"/>
            <a:chOff x="0" y="0"/>
            <a:chExt cx="2686029" cy="722536"/>
          </a:xfrm>
        </p:grpSpPr>
        <p:sp>
          <p:nvSpPr>
            <p:cNvPr id="14" name="TextBox 14"/>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5" name="TextBox 15"/>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16" name="TextBox 16"/>
          <p:cNvSpPr txBox="1"/>
          <p:nvPr/>
        </p:nvSpPr>
        <p:spPr>
          <a:xfrm>
            <a:off x="0" y="281052"/>
            <a:ext cx="7560000" cy="438150"/>
          </a:xfrm>
          <a:prstGeom prst="rect">
            <a:avLst/>
          </a:prstGeom>
        </p:spPr>
        <p:txBody>
          <a:bodyPr lIns="0" tIns="0" rIns="0" bIns="0" rtlCol="0" anchor="t">
            <a:spAutoFit/>
          </a:bodyPr>
          <a:lstStyle/>
          <a:p>
            <a:pPr algn="ctr">
              <a:lnSpc>
                <a:spcPts val="3599"/>
              </a:lnSpc>
            </a:pPr>
            <a:r>
              <a:rPr lang="en-US" sz="2499" spc="299">
                <a:solidFill>
                  <a:srgbClr val="F4E3E9"/>
                </a:solidFill>
                <a:latin typeface="Montserrat Light Bold"/>
              </a:rPr>
              <a:t>VISION WORKSHOP FEEDBACK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998" y="562378"/>
            <a:ext cx="5838349" cy="339619"/>
          </a:xfrm>
          <a:prstGeom prst="rect">
            <a:avLst/>
          </a:prstGeom>
        </p:spPr>
        <p:txBody>
          <a:bodyPr lIns="0" tIns="0" rIns="0" bIns="0" rtlCol="0" anchor="t">
            <a:spAutoFit/>
          </a:bodyPr>
          <a:lstStyle/>
          <a:p>
            <a:pPr algn="l">
              <a:lnSpc>
                <a:spcPts val="2800"/>
              </a:lnSpc>
            </a:pPr>
            <a:r>
              <a:rPr lang="en-US" sz="2000">
                <a:solidFill>
                  <a:srgbClr val="737373"/>
                </a:solidFill>
                <a:latin typeface="Montserrat Classic Italics"/>
              </a:rPr>
              <a:t>Notes</a:t>
            </a:r>
          </a:p>
        </p:txBody>
      </p:sp>
      <p:grpSp>
        <p:nvGrpSpPr>
          <p:cNvPr id="3" name="Group 3"/>
          <p:cNvGrpSpPr/>
          <p:nvPr/>
        </p:nvGrpSpPr>
        <p:grpSpPr>
          <a:xfrm>
            <a:off x="-218255" y="9936000"/>
            <a:ext cx="8009211" cy="1130412"/>
            <a:chOff x="0" y="0"/>
            <a:chExt cx="10646279" cy="1502606"/>
          </a:xfrm>
        </p:grpSpPr>
        <p:sp>
          <p:nvSpPr>
            <p:cNvPr id="4" name="Freeform 4"/>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5" name="Group 5"/>
          <p:cNvGrpSpPr/>
          <p:nvPr/>
        </p:nvGrpSpPr>
        <p:grpSpPr>
          <a:xfrm>
            <a:off x="6234370" y="10083523"/>
            <a:ext cx="619346" cy="494495"/>
            <a:chOff x="0" y="0"/>
            <a:chExt cx="825795" cy="659327"/>
          </a:xfrm>
        </p:grpSpPr>
        <p:pic>
          <p:nvPicPr>
            <p:cNvPr id="6" name="Picture 6"/>
            <p:cNvPicPr>
              <a:picLocks noChangeAspect="1"/>
            </p:cNvPicPr>
            <p:nvPr/>
          </p:nvPicPr>
          <p:blipFill>
            <a:blip r:embed="rId2"/>
            <a:srcRect l="2747" r="2747"/>
            <a:stretch>
              <a:fillRect/>
            </a:stretch>
          </p:blipFill>
          <p:spPr>
            <a:xfrm>
              <a:off x="0" y="0"/>
              <a:ext cx="825795" cy="659327"/>
            </a:xfrm>
            <a:prstGeom prst="rect">
              <a:avLst/>
            </a:prstGeom>
          </p:spPr>
        </p:pic>
      </p:grpSp>
      <p:sp>
        <p:nvSpPr>
          <p:cNvPr id="7" name="TextBox 7"/>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sp>
        <p:nvSpPr>
          <p:cNvPr id="8" name="TextBox 8"/>
          <p:cNvSpPr txBox="1"/>
          <p:nvPr/>
        </p:nvSpPr>
        <p:spPr>
          <a:xfrm>
            <a:off x="830120" y="10276098"/>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a:t>
            </a:r>
          </a:p>
        </p:txBody>
      </p:sp>
      <p:grpSp>
        <p:nvGrpSpPr>
          <p:cNvPr id="9" name="Group 9"/>
          <p:cNvGrpSpPr/>
          <p:nvPr/>
        </p:nvGrpSpPr>
        <p:grpSpPr>
          <a:xfrm>
            <a:off x="86747" y="10083523"/>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03628" y="1285529"/>
            <a:ext cx="1802066" cy="1802059"/>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6666" b="-16666"/>
              </a:stretch>
            </a:blipFill>
          </p:spPr>
        </p:sp>
      </p:grpSp>
      <p:sp>
        <p:nvSpPr>
          <p:cNvPr id="4" name="AutoShape 4"/>
          <p:cNvSpPr/>
          <p:nvPr/>
        </p:nvSpPr>
        <p:spPr>
          <a:xfrm>
            <a:off x="-272689" y="10140123"/>
            <a:ext cx="8070635" cy="721274"/>
          </a:xfrm>
          <a:prstGeom prst="rect">
            <a:avLst/>
          </a:prstGeom>
          <a:solidFill>
            <a:srgbClr val="F4E4E9"/>
          </a:solidFill>
        </p:spPr>
      </p:sp>
      <p:sp>
        <p:nvSpPr>
          <p:cNvPr id="5" name="TextBox 5"/>
          <p:cNvSpPr txBox="1"/>
          <p:nvPr/>
        </p:nvSpPr>
        <p:spPr>
          <a:xfrm>
            <a:off x="756000" y="3319706"/>
            <a:ext cx="5952745" cy="4656344"/>
          </a:xfrm>
          <a:prstGeom prst="rect">
            <a:avLst/>
          </a:prstGeom>
        </p:spPr>
        <p:txBody>
          <a:bodyPr lIns="0" tIns="0" rIns="0" bIns="0" rtlCol="0" anchor="t">
            <a:spAutoFit/>
          </a:bodyPr>
          <a:lstStyle/>
          <a:p>
            <a:pPr>
              <a:lnSpc>
                <a:spcPts val="1770"/>
              </a:lnSpc>
            </a:pPr>
            <a:r>
              <a:rPr lang="en-US" sz="1264">
                <a:solidFill>
                  <a:srgbClr val="777777"/>
                </a:solidFill>
                <a:latin typeface="Montserrat Light"/>
              </a:rPr>
              <a:t>Dear Hair and Beauty colleague,</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As experienced Hair and Beauty salon owners we believe the reason most Hair and Beauty businesses fail is they do not have sufficient knowledge on how to build an successful salon or hair and beauty business from the start. </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Julie and Sarah have both built, run and sold salon businesses and were able to retire from the salon floor. We are now sharing this knowledge, not only with their salons that use the government funded apprenticeships, but also with people who are looking to get into business for the first time by teaching them the six main areas that you will need to have knowledge in and be able to measure as you build a successful salon or hair and beauty business.</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This course will help you to learn the fundamentals for any hair and beauty business owner in 10 weeks.</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Wishing you every success in your business, we are here to help and guide you on that journey.</a:t>
            </a:r>
          </a:p>
          <a:p>
            <a:pPr>
              <a:lnSpc>
                <a:spcPts val="1770"/>
              </a:lnSpc>
            </a:pPr>
            <a:endParaRPr lang="en-US" sz="1264">
              <a:solidFill>
                <a:srgbClr val="777777"/>
              </a:solidFill>
              <a:latin typeface="Montserrat Light"/>
            </a:endParaRPr>
          </a:p>
          <a:p>
            <a:pPr>
              <a:lnSpc>
                <a:spcPts val="1770"/>
              </a:lnSpc>
            </a:pPr>
            <a:r>
              <a:rPr lang="en-US" sz="1264">
                <a:solidFill>
                  <a:srgbClr val="777777"/>
                </a:solidFill>
                <a:latin typeface="Montserrat Light"/>
              </a:rPr>
              <a:t>Sarah Abel &amp;  Julie Donoghue.</a:t>
            </a:r>
          </a:p>
        </p:txBody>
      </p:sp>
      <p:sp>
        <p:nvSpPr>
          <p:cNvPr id="6" name="AutoShape 6"/>
          <p:cNvSpPr/>
          <p:nvPr/>
        </p:nvSpPr>
        <p:spPr>
          <a:xfrm>
            <a:off x="-272689" y="-127002"/>
            <a:ext cx="7832689" cy="678879"/>
          </a:xfrm>
          <a:prstGeom prst="rect">
            <a:avLst/>
          </a:prstGeom>
          <a:solidFill>
            <a:srgbClr val="F4E4E9"/>
          </a:solidFill>
        </p:spPr>
      </p:sp>
      <p:sp>
        <p:nvSpPr>
          <p:cNvPr id="7" name="TextBox 7"/>
          <p:cNvSpPr txBox="1"/>
          <p:nvPr/>
        </p:nvSpPr>
        <p:spPr>
          <a:xfrm>
            <a:off x="2556957" y="916242"/>
            <a:ext cx="3189304" cy="786199"/>
          </a:xfrm>
          <a:prstGeom prst="rect">
            <a:avLst/>
          </a:prstGeom>
        </p:spPr>
        <p:txBody>
          <a:bodyPr lIns="0" tIns="0" rIns="0" bIns="0" rtlCol="0" anchor="t">
            <a:spAutoFit/>
          </a:bodyPr>
          <a:lstStyle/>
          <a:p>
            <a:pPr>
              <a:lnSpc>
                <a:spcPts val="3063"/>
              </a:lnSpc>
            </a:pPr>
            <a:r>
              <a:rPr lang="en-US" sz="2918" spc="160">
                <a:solidFill>
                  <a:srgbClr val="BFA120"/>
                </a:solidFill>
                <a:latin typeface="Montserrat Light"/>
              </a:rPr>
              <a:t>A NOTE FROM SARAH &amp; JULIE</a:t>
            </a:r>
          </a:p>
        </p:txBody>
      </p:sp>
      <p:sp>
        <p:nvSpPr>
          <p:cNvPr id="8" name="TextBox 8"/>
          <p:cNvSpPr txBox="1"/>
          <p:nvPr/>
        </p:nvSpPr>
        <p:spPr>
          <a:xfrm>
            <a:off x="3385324" y="2420586"/>
            <a:ext cx="1202140" cy="190500"/>
          </a:xfrm>
          <a:prstGeom prst="rect">
            <a:avLst/>
          </a:prstGeom>
        </p:spPr>
        <p:txBody>
          <a:bodyPr lIns="0" tIns="0" rIns="0" bIns="0" rtlCol="0" anchor="t">
            <a:spAutoFit/>
          </a:bodyPr>
          <a:lstStyle/>
          <a:p>
            <a:pPr>
              <a:lnSpc>
                <a:spcPts val="1407"/>
              </a:lnSpc>
            </a:pPr>
            <a:r>
              <a:rPr lang="en-US" sz="1172" spc="140">
                <a:solidFill>
                  <a:srgbClr val="BFA120"/>
                </a:solidFill>
                <a:latin typeface="Montserrat Light Bold"/>
              </a:rPr>
              <a:t>WELCOME</a:t>
            </a:r>
          </a:p>
        </p:txBody>
      </p:sp>
      <p:sp>
        <p:nvSpPr>
          <p:cNvPr id="9" name="TextBox 9"/>
          <p:cNvSpPr txBox="1"/>
          <p:nvPr/>
        </p:nvSpPr>
        <p:spPr>
          <a:xfrm>
            <a:off x="4691186" y="9009663"/>
            <a:ext cx="1795015" cy="276482"/>
          </a:xfrm>
          <a:prstGeom prst="rect">
            <a:avLst/>
          </a:prstGeom>
        </p:spPr>
        <p:txBody>
          <a:bodyPr lIns="0" tIns="0" rIns="0" bIns="0" rtlCol="0" anchor="t">
            <a:spAutoFit/>
          </a:bodyPr>
          <a:lstStyle/>
          <a:p>
            <a:pPr algn="r">
              <a:lnSpc>
                <a:spcPts val="1130"/>
              </a:lnSpc>
            </a:pPr>
            <a:r>
              <a:rPr lang="en-US" sz="807">
                <a:solidFill>
                  <a:srgbClr val="737373"/>
                </a:solidFill>
                <a:latin typeface="Montserrat Classic"/>
              </a:rPr>
              <a:t>TNB TRAINNG</a:t>
            </a:r>
          </a:p>
          <a:p>
            <a:pPr algn="r">
              <a:lnSpc>
                <a:spcPts val="1130"/>
              </a:lnSpc>
            </a:pPr>
            <a:r>
              <a:rPr lang="en-US" sz="807">
                <a:solidFill>
                  <a:srgbClr val="737373"/>
                </a:solidFill>
                <a:latin typeface="Montserrat Classic"/>
              </a:rPr>
              <a:t>Directors</a:t>
            </a:r>
          </a:p>
        </p:txBody>
      </p:sp>
      <p:sp>
        <p:nvSpPr>
          <p:cNvPr id="10" name="TextBox 10"/>
          <p:cNvSpPr txBox="1"/>
          <p:nvPr/>
        </p:nvSpPr>
        <p:spPr>
          <a:xfrm rot="-1023753">
            <a:off x="4345608" y="8363632"/>
            <a:ext cx="2781812" cy="515129"/>
          </a:xfrm>
          <a:prstGeom prst="rect">
            <a:avLst/>
          </a:prstGeom>
        </p:spPr>
        <p:txBody>
          <a:bodyPr lIns="0" tIns="0" rIns="0" bIns="0" rtlCol="0" anchor="t">
            <a:spAutoFit/>
          </a:bodyPr>
          <a:lstStyle/>
          <a:p>
            <a:pPr algn="ctr">
              <a:lnSpc>
                <a:spcPts val="4207"/>
              </a:lnSpc>
              <a:spcBef>
                <a:spcPct val="0"/>
              </a:spcBef>
            </a:pPr>
            <a:r>
              <a:rPr lang="en-US" sz="3005">
                <a:solidFill>
                  <a:srgbClr val="737373"/>
                </a:solidFill>
                <a:latin typeface="Playlist Script"/>
              </a:rPr>
              <a:t>Sarah &amp; Julie</a:t>
            </a:r>
          </a:p>
        </p:txBody>
      </p:sp>
      <p:grpSp>
        <p:nvGrpSpPr>
          <p:cNvPr id="11" name="Group 11"/>
          <p:cNvGrpSpPr>
            <a:grpSpLocks noChangeAspect="1"/>
          </p:cNvGrpSpPr>
          <p:nvPr/>
        </p:nvGrpSpPr>
        <p:grpSpPr>
          <a:xfrm>
            <a:off x="5464792" y="1285529"/>
            <a:ext cx="1802066" cy="1802059"/>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9835" b="-9835"/>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998" y="562378"/>
            <a:ext cx="5838349" cy="339619"/>
          </a:xfrm>
          <a:prstGeom prst="rect">
            <a:avLst/>
          </a:prstGeom>
        </p:spPr>
        <p:txBody>
          <a:bodyPr lIns="0" tIns="0" rIns="0" bIns="0" rtlCol="0" anchor="t">
            <a:spAutoFit/>
          </a:bodyPr>
          <a:lstStyle/>
          <a:p>
            <a:pPr algn="l">
              <a:lnSpc>
                <a:spcPts val="2800"/>
              </a:lnSpc>
            </a:pPr>
            <a:r>
              <a:rPr lang="en-US" sz="2000">
                <a:solidFill>
                  <a:srgbClr val="737373"/>
                </a:solidFill>
                <a:latin typeface="Montserrat Classic Italics"/>
              </a:rPr>
              <a:t>Notes</a:t>
            </a:r>
          </a:p>
        </p:txBody>
      </p:sp>
      <p:grpSp>
        <p:nvGrpSpPr>
          <p:cNvPr id="3" name="Group 3"/>
          <p:cNvGrpSpPr/>
          <p:nvPr/>
        </p:nvGrpSpPr>
        <p:grpSpPr>
          <a:xfrm>
            <a:off x="-218255" y="9936000"/>
            <a:ext cx="8009211" cy="1130412"/>
            <a:chOff x="0" y="0"/>
            <a:chExt cx="10646279" cy="1502606"/>
          </a:xfrm>
        </p:grpSpPr>
        <p:sp>
          <p:nvSpPr>
            <p:cNvPr id="4" name="Freeform 4"/>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5" name="Group 5"/>
          <p:cNvGrpSpPr/>
          <p:nvPr/>
        </p:nvGrpSpPr>
        <p:grpSpPr>
          <a:xfrm>
            <a:off x="6234370" y="10083523"/>
            <a:ext cx="619346" cy="494495"/>
            <a:chOff x="0" y="0"/>
            <a:chExt cx="825795" cy="659327"/>
          </a:xfrm>
        </p:grpSpPr>
        <p:pic>
          <p:nvPicPr>
            <p:cNvPr id="6" name="Picture 6"/>
            <p:cNvPicPr>
              <a:picLocks noChangeAspect="1"/>
            </p:cNvPicPr>
            <p:nvPr/>
          </p:nvPicPr>
          <p:blipFill>
            <a:blip r:embed="rId2"/>
            <a:srcRect l="2747" r="2747"/>
            <a:stretch>
              <a:fillRect/>
            </a:stretch>
          </p:blipFill>
          <p:spPr>
            <a:xfrm>
              <a:off x="0" y="0"/>
              <a:ext cx="825795" cy="659327"/>
            </a:xfrm>
            <a:prstGeom prst="rect">
              <a:avLst/>
            </a:prstGeom>
          </p:spPr>
        </p:pic>
      </p:grpSp>
      <p:sp>
        <p:nvSpPr>
          <p:cNvPr id="7" name="TextBox 7"/>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sp>
        <p:nvSpPr>
          <p:cNvPr id="8" name="TextBox 8"/>
          <p:cNvSpPr txBox="1"/>
          <p:nvPr/>
        </p:nvSpPr>
        <p:spPr>
          <a:xfrm>
            <a:off x="830120" y="10276098"/>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a:t>
            </a:r>
          </a:p>
        </p:txBody>
      </p:sp>
      <p:grpSp>
        <p:nvGrpSpPr>
          <p:cNvPr id="9" name="Group 9"/>
          <p:cNvGrpSpPr/>
          <p:nvPr/>
        </p:nvGrpSpPr>
        <p:grpSpPr>
          <a:xfrm>
            <a:off x="86747" y="10083523"/>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4E9"/>
        </a:solidFill>
        <a:effectLst/>
      </p:bgPr>
    </p:bg>
    <p:spTree>
      <p:nvGrpSpPr>
        <p:cNvPr id="1" name=""/>
        <p:cNvGrpSpPr/>
        <p:nvPr/>
      </p:nvGrpSpPr>
      <p:grpSpPr>
        <a:xfrm>
          <a:off x="0" y="0"/>
          <a:ext cx="0" cy="0"/>
          <a:chOff x="0" y="0"/>
          <a:chExt cx="0" cy="0"/>
        </a:xfrm>
      </p:grpSpPr>
      <p:grpSp>
        <p:nvGrpSpPr>
          <p:cNvPr id="2" name="Group 2"/>
          <p:cNvGrpSpPr/>
          <p:nvPr/>
        </p:nvGrpSpPr>
        <p:grpSpPr>
          <a:xfrm>
            <a:off x="-950927" y="3355661"/>
            <a:ext cx="8510927" cy="10878650"/>
            <a:chOff x="0" y="0"/>
            <a:chExt cx="11347903" cy="14504866"/>
          </a:xfrm>
        </p:grpSpPr>
        <p:pic>
          <p:nvPicPr>
            <p:cNvPr id="3" name="Picture 3"/>
            <p:cNvPicPr>
              <a:picLocks noChangeAspect="1"/>
            </p:cNvPicPr>
            <p:nvPr/>
          </p:nvPicPr>
          <p:blipFill>
            <a:blip r:embed="rId2">
              <a:alphaModFix amt="14000"/>
            </a:blip>
            <a:srcRect l="23937" r="23937"/>
            <a:stretch>
              <a:fillRect/>
            </a:stretch>
          </p:blipFill>
          <p:spPr>
            <a:xfrm>
              <a:off x="0" y="0"/>
              <a:ext cx="11347903" cy="14504866"/>
            </a:xfrm>
            <a:prstGeom prst="rect">
              <a:avLst/>
            </a:prstGeom>
          </p:spPr>
        </p:pic>
      </p:grpSp>
      <p:sp>
        <p:nvSpPr>
          <p:cNvPr id="4" name="TextBox 4"/>
          <p:cNvSpPr txBox="1"/>
          <p:nvPr/>
        </p:nvSpPr>
        <p:spPr>
          <a:xfrm>
            <a:off x="1338707" y="2767227"/>
            <a:ext cx="4808467" cy="4285465"/>
          </a:xfrm>
          <a:prstGeom prst="rect">
            <a:avLst/>
          </a:prstGeom>
        </p:spPr>
        <p:txBody>
          <a:bodyPr lIns="0" tIns="0" rIns="0" bIns="0" rtlCol="0" anchor="t">
            <a:spAutoFit/>
          </a:bodyPr>
          <a:lstStyle/>
          <a:p>
            <a:pPr algn="ctr">
              <a:lnSpc>
                <a:spcPts val="5446"/>
              </a:lnSpc>
            </a:pPr>
            <a:r>
              <a:rPr lang="en-US" sz="3890" spc="233">
                <a:solidFill>
                  <a:srgbClr val="FBFBFB"/>
                </a:solidFill>
                <a:latin typeface="Montserrat Light Bold"/>
              </a:rPr>
              <a:t>THE FUTURE BELONGS TO THOSE WHO BELIEVE IN THE BEAUTY OF THEIR DREAMS. </a:t>
            </a:r>
          </a:p>
        </p:txBody>
      </p:sp>
      <p:sp>
        <p:nvSpPr>
          <p:cNvPr id="5" name="TextBox 5"/>
          <p:cNvSpPr txBox="1"/>
          <p:nvPr/>
        </p:nvSpPr>
        <p:spPr>
          <a:xfrm>
            <a:off x="926335" y="7327072"/>
            <a:ext cx="5707331" cy="282282"/>
          </a:xfrm>
          <a:prstGeom prst="rect">
            <a:avLst/>
          </a:prstGeom>
        </p:spPr>
        <p:txBody>
          <a:bodyPr lIns="0" tIns="0" rIns="0" bIns="0" rtlCol="0" anchor="t">
            <a:spAutoFit/>
          </a:bodyPr>
          <a:lstStyle/>
          <a:p>
            <a:pPr algn="ctr">
              <a:lnSpc>
                <a:spcPts val="2349"/>
              </a:lnSpc>
            </a:pPr>
            <a:r>
              <a:rPr lang="en-US" sz="1459" spc="350">
                <a:solidFill>
                  <a:srgbClr val="FFFFFF"/>
                </a:solidFill>
                <a:latin typeface="Montserrat Light Bold"/>
              </a:rPr>
              <a:t>ELEANOR ROOSEVELT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9056" y="9936000"/>
            <a:ext cx="8072712" cy="1130412"/>
            <a:chOff x="0" y="0"/>
            <a:chExt cx="10730688" cy="1502606"/>
          </a:xfrm>
        </p:grpSpPr>
        <p:sp>
          <p:nvSpPr>
            <p:cNvPr id="3" name="Freeform 3"/>
            <p:cNvSpPr/>
            <p:nvPr/>
          </p:nvSpPr>
          <p:spPr>
            <a:xfrm>
              <a:off x="0" y="0"/>
              <a:ext cx="10730688" cy="1502606"/>
            </a:xfrm>
            <a:custGeom>
              <a:avLst/>
              <a:gdLst/>
              <a:ahLst/>
              <a:cxnLst/>
              <a:rect l="l" t="t" r="r" b="b"/>
              <a:pathLst>
                <a:path w="10730688" h="1502606">
                  <a:moveTo>
                    <a:pt x="0" y="0"/>
                  </a:moveTo>
                  <a:lnTo>
                    <a:pt x="10730688" y="0"/>
                  </a:lnTo>
                  <a:lnTo>
                    <a:pt x="10730688" y="1502606"/>
                  </a:lnTo>
                  <a:lnTo>
                    <a:pt x="0" y="1502606"/>
                  </a:lnTo>
                  <a:close/>
                </a:path>
              </a:pathLst>
            </a:custGeom>
            <a:solidFill>
              <a:srgbClr val="F4E4E9"/>
            </a:solidFill>
          </p:spPr>
        </p:sp>
      </p:grpSp>
      <p:sp>
        <p:nvSpPr>
          <p:cNvPr id="4" name="TextBox 4"/>
          <p:cNvSpPr txBox="1"/>
          <p:nvPr/>
        </p:nvSpPr>
        <p:spPr>
          <a:xfrm>
            <a:off x="0" y="157227"/>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sp>
        <p:nvSpPr>
          <p:cNvPr id="5" name="TextBox 5"/>
          <p:cNvSpPr txBox="1"/>
          <p:nvPr/>
        </p:nvSpPr>
        <p:spPr>
          <a:xfrm>
            <a:off x="756000" y="3102129"/>
            <a:ext cx="1658382" cy="231437"/>
          </a:xfrm>
          <a:prstGeom prst="rect">
            <a:avLst/>
          </a:prstGeom>
        </p:spPr>
        <p:txBody>
          <a:bodyPr lIns="0" tIns="0" rIns="0" bIns="0" rtlCol="0" anchor="t">
            <a:spAutoFit/>
          </a:bodyPr>
          <a:lstStyle/>
          <a:p>
            <a:pPr>
              <a:lnSpc>
                <a:spcPts val="1879"/>
              </a:lnSpc>
            </a:pPr>
            <a:r>
              <a:rPr lang="en-US" sz="1167" spc="128">
                <a:solidFill>
                  <a:srgbClr val="737373"/>
                </a:solidFill>
                <a:latin typeface="Montserrat Light Bold"/>
              </a:rPr>
              <a:t>LAID BACK LUCY</a:t>
            </a:r>
          </a:p>
        </p:txBody>
      </p:sp>
      <p:sp>
        <p:nvSpPr>
          <p:cNvPr id="6" name="TextBox 6"/>
          <p:cNvSpPr txBox="1"/>
          <p:nvPr/>
        </p:nvSpPr>
        <p:spPr>
          <a:xfrm>
            <a:off x="756000" y="1454859"/>
            <a:ext cx="6490185" cy="1326289"/>
          </a:xfrm>
          <a:prstGeom prst="rect">
            <a:avLst/>
          </a:prstGeom>
        </p:spPr>
        <p:txBody>
          <a:bodyPr lIns="0" tIns="0" rIns="0" bIns="0" rtlCol="0" anchor="t">
            <a:spAutoFit/>
          </a:bodyPr>
          <a:lstStyle/>
          <a:p>
            <a:pPr>
              <a:lnSpc>
                <a:spcPts val="2072"/>
              </a:lnSpc>
            </a:pPr>
            <a:r>
              <a:rPr lang="en-US" sz="1399">
                <a:solidFill>
                  <a:srgbClr val="777777"/>
                </a:solidFill>
                <a:latin typeface="Montserrat Light"/>
              </a:rPr>
              <a:t>So Freya and Lucy have both finished their TNB training business mentoring programme and are getting excited about starting </a:t>
            </a:r>
          </a:p>
          <a:p>
            <a:pPr>
              <a:lnSpc>
                <a:spcPts val="2072"/>
              </a:lnSpc>
            </a:pPr>
            <a:r>
              <a:rPr lang="en-US" sz="1399">
                <a:solidFill>
                  <a:srgbClr val="777777"/>
                </a:solidFill>
                <a:latin typeface="Montserrat Light"/>
              </a:rPr>
              <a:t>their own training businesses.                  </a:t>
            </a:r>
          </a:p>
          <a:p>
            <a:pPr>
              <a:lnSpc>
                <a:spcPts val="2072"/>
              </a:lnSpc>
            </a:pPr>
            <a:endParaRPr lang="en-US" sz="1399">
              <a:solidFill>
                <a:srgbClr val="777777"/>
              </a:solidFill>
              <a:latin typeface="Montserrat Light"/>
            </a:endParaRPr>
          </a:p>
          <a:p>
            <a:pPr>
              <a:lnSpc>
                <a:spcPts val="2367"/>
              </a:lnSpc>
            </a:pPr>
            <a:r>
              <a:rPr lang="en-US" sz="1599">
                <a:solidFill>
                  <a:srgbClr val="777777"/>
                </a:solidFill>
                <a:latin typeface="Montserrat Light Bold"/>
              </a:rPr>
              <a:t>Where to start?</a:t>
            </a:r>
            <a:r>
              <a:rPr lang="en-US" sz="1599">
                <a:solidFill>
                  <a:srgbClr val="777777"/>
                </a:solidFill>
                <a:latin typeface="Montserrat Light"/>
              </a:rPr>
              <a:t> </a:t>
            </a:r>
          </a:p>
        </p:txBody>
      </p:sp>
      <p:grpSp>
        <p:nvGrpSpPr>
          <p:cNvPr id="7" name="Group 7"/>
          <p:cNvGrpSpPr/>
          <p:nvPr/>
        </p:nvGrpSpPr>
        <p:grpSpPr>
          <a:xfrm>
            <a:off x="756000" y="3456526"/>
            <a:ext cx="6097717" cy="1972926"/>
            <a:chOff x="0" y="0"/>
            <a:chExt cx="7682639" cy="2485730"/>
          </a:xfrm>
        </p:grpSpPr>
        <p:sp>
          <p:nvSpPr>
            <p:cNvPr id="8" name="Freeform 8"/>
            <p:cNvSpPr/>
            <p:nvPr/>
          </p:nvSpPr>
          <p:spPr>
            <a:xfrm>
              <a:off x="304800" y="304800"/>
              <a:ext cx="7377839" cy="2180930"/>
            </a:xfrm>
            <a:custGeom>
              <a:avLst/>
              <a:gdLst/>
              <a:ahLst/>
              <a:cxnLst/>
              <a:rect l="l" t="t" r="r" b="b"/>
              <a:pathLst>
                <a:path w="7377839" h="2180930">
                  <a:moveTo>
                    <a:pt x="7377839" y="0"/>
                  </a:moveTo>
                  <a:lnTo>
                    <a:pt x="7377839" y="2180930"/>
                  </a:lnTo>
                  <a:lnTo>
                    <a:pt x="0" y="2180930"/>
                  </a:lnTo>
                  <a:lnTo>
                    <a:pt x="0" y="1876130"/>
                  </a:lnTo>
                  <a:lnTo>
                    <a:pt x="7073039" y="1876130"/>
                  </a:lnTo>
                  <a:lnTo>
                    <a:pt x="7073039" y="0"/>
                  </a:lnTo>
                  <a:close/>
                </a:path>
              </a:pathLst>
            </a:custGeom>
            <a:solidFill>
              <a:srgbClr val="C7D0D8"/>
            </a:solidFill>
          </p:spPr>
        </p:sp>
        <p:sp>
          <p:nvSpPr>
            <p:cNvPr id="9" name="Freeform 9"/>
            <p:cNvSpPr/>
            <p:nvPr/>
          </p:nvSpPr>
          <p:spPr>
            <a:xfrm>
              <a:off x="0" y="0"/>
              <a:ext cx="7377839" cy="2180930"/>
            </a:xfrm>
            <a:custGeom>
              <a:avLst/>
              <a:gdLst/>
              <a:ahLst/>
              <a:cxnLst/>
              <a:rect l="l" t="t" r="r" b="b"/>
              <a:pathLst>
                <a:path w="7377839" h="2180930">
                  <a:moveTo>
                    <a:pt x="0" y="0"/>
                  </a:moveTo>
                  <a:lnTo>
                    <a:pt x="7377839" y="0"/>
                  </a:lnTo>
                  <a:lnTo>
                    <a:pt x="7377839" y="2180930"/>
                  </a:lnTo>
                  <a:lnTo>
                    <a:pt x="0" y="2180930"/>
                  </a:lnTo>
                  <a:close/>
                </a:path>
              </a:pathLst>
            </a:custGeom>
            <a:solidFill>
              <a:srgbClr val="F7F7F7"/>
            </a:solidFill>
          </p:spPr>
        </p:sp>
      </p:grpSp>
      <p:grpSp>
        <p:nvGrpSpPr>
          <p:cNvPr id="10" name="Group 10"/>
          <p:cNvGrpSpPr/>
          <p:nvPr/>
        </p:nvGrpSpPr>
        <p:grpSpPr>
          <a:xfrm>
            <a:off x="756000" y="6078075"/>
            <a:ext cx="6097717" cy="2710320"/>
            <a:chOff x="0" y="0"/>
            <a:chExt cx="7682639" cy="3414788"/>
          </a:xfrm>
        </p:grpSpPr>
        <p:sp>
          <p:nvSpPr>
            <p:cNvPr id="11" name="Freeform 11"/>
            <p:cNvSpPr/>
            <p:nvPr/>
          </p:nvSpPr>
          <p:spPr>
            <a:xfrm>
              <a:off x="304800" y="304800"/>
              <a:ext cx="7377839" cy="3109988"/>
            </a:xfrm>
            <a:custGeom>
              <a:avLst/>
              <a:gdLst/>
              <a:ahLst/>
              <a:cxnLst/>
              <a:rect l="l" t="t" r="r" b="b"/>
              <a:pathLst>
                <a:path w="7377839" h="3109988">
                  <a:moveTo>
                    <a:pt x="7377839" y="0"/>
                  </a:moveTo>
                  <a:lnTo>
                    <a:pt x="7377839" y="3109988"/>
                  </a:lnTo>
                  <a:lnTo>
                    <a:pt x="0" y="3109988"/>
                  </a:lnTo>
                  <a:lnTo>
                    <a:pt x="0" y="2805188"/>
                  </a:lnTo>
                  <a:lnTo>
                    <a:pt x="7073039" y="2805188"/>
                  </a:lnTo>
                  <a:lnTo>
                    <a:pt x="7073039" y="0"/>
                  </a:lnTo>
                  <a:close/>
                </a:path>
              </a:pathLst>
            </a:custGeom>
            <a:solidFill>
              <a:srgbClr val="C7D0D8"/>
            </a:solidFill>
          </p:spPr>
        </p:sp>
        <p:sp>
          <p:nvSpPr>
            <p:cNvPr id="12" name="Freeform 12"/>
            <p:cNvSpPr/>
            <p:nvPr/>
          </p:nvSpPr>
          <p:spPr>
            <a:xfrm>
              <a:off x="0" y="0"/>
              <a:ext cx="7377839" cy="3109988"/>
            </a:xfrm>
            <a:custGeom>
              <a:avLst/>
              <a:gdLst/>
              <a:ahLst/>
              <a:cxnLst/>
              <a:rect l="l" t="t" r="r" b="b"/>
              <a:pathLst>
                <a:path w="7377839" h="3109988">
                  <a:moveTo>
                    <a:pt x="0" y="0"/>
                  </a:moveTo>
                  <a:lnTo>
                    <a:pt x="7377839" y="0"/>
                  </a:lnTo>
                  <a:lnTo>
                    <a:pt x="7377839" y="3109988"/>
                  </a:lnTo>
                  <a:lnTo>
                    <a:pt x="0" y="3109988"/>
                  </a:lnTo>
                  <a:close/>
                </a:path>
              </a:pathLst>
            </a:custGeom>
            <a:solidFill>
              <a:srgbClr val="F7F7F7"/>
            </a:solidFill>
          </p:spPr>
        </p:sp>
      </p:grpSp>
      <p:sp>
        <p:nvSpPr>
          <p:cNvPr id="13" name="TextBox 13"/>
          <p:cNvSpPr txBox="1"/>
          <p:nvPr/>
        </p:nvSpPr>
        <p:spPr>
          <a:xfrm>
            <a:off x="1205771" y="3441700"/>
            <a:ext cx="5148458" cy="1639380"/>
          </a:xfrm>
          <a:prstGeom prst="rect">
            <a:avLst/>
          </a:prstGeom>
        </p:spPr>
        <p:txBody>
          <a:bodyPr lIns="0" tIns="0" rIns="0" bIns="0" rtlCol="0" anchor="t">
            <a:spAutoFit/>
          </a:bodyPr>
          <a:lstStyle/>
          <a:p>
            <a:pPr algn="ctr">
              <a:lnSpc>
                <a:spcPts val="1895"/>
              </a:lnSpc>
              <a:spcBef>
                <a:spcPct val="0"/>
              </a:spcBef>
            </a:pPr>
            <a:r>
              <a:rPr lang="en-US" sz="1353" dirty="0">
                <a:solidFill>
                  <a:srgbClr val="BFA120"/>
                </a:solidFill>
                <a:latin typeface="Montserrat Light"/>
              </a:rPr>
              <a:t>Lucy has spoken to a friend of a friend and she been offered a chance to teach in </a:t>
            </a:r>
            <a:r>
              <a:rPr lang="en-US" sz="1353" dirty="0" err="1">
                <a:solidFill>
                  <a:srgbClr val="BFA120"/>
                </a:solidFill>
                <a:latin typeface="Montserrat Light"/>
              </a:rPr>
              <a:t>someones</a:t>
            </a:r>
            <a:r>
              <a:rPr lang="en-US" sz="1353" dirty="0">
                <a:solidFill>
                  <a:srgbClr val="BFA120"/>
                </a:solidFill>
                <a:latin typeface="Montserrat Light"/>
              </a:rPr>
              <a:t> salon &amp; she has accepted even though she has never visited the salon or even knows where it is.  She is yet to find out how much it will cost and what the premises looks like &amp; how many days she can deliver the training  in the salon.  Lucy doesn’t really know what she wants to do but at least it is a start.  </a:t>
            </a:r>
          </a:p>
        </p:txBody>
      </p:sp>
      <p:sp>
        <p:nvSpPr>
          <p:cNvPr id="14" name="TextBox 14"/>
          <p:cNvSpPr txBox="1"/>
          <p:nvPr/>
        </p:nvSpPr>
        <p:spPr>
          <a:xfrm>
            <a:off x="987341" y="6207332"/>
            <a:ext cx="5426406" cy="2127885"/>
          </a:xfrm>
          <a:prstGeom prst="rect">
            <a:avLst/>
          </a:prstGeom>
        </p:spPr>
        <p:txBody>
          <a:bodyPr lIns="0" tIns="0" rIns="0" bIns="0" rtlCol="0" anchor="t">
            <a:spAutoFit/>
          </a:bodyPr>
          <a:lstStyle/>
          <a:p>
            <a:pPr algn="ctr">
              <a:lnSpc>
                <a:spcPts val="1889"/>
              </a:lnSpc>
              <a:spcBef>
                <a:spcPct val="0"/>
              </a:spcBef>
            </a:pPr>
            <a:r>
              <a:rPr lang="en-US" sz="1350">
                <a:solidFill>
                  <a:srgbClr val="BFA120"/>
                </a:solidFill>
                <a:latin typeface="Montserrat Light"/>
              </a:rPr>
              <a:t>Freya has a different approach she has spent time defining where she wants to be in 3 years.  She has created a vision board showing a picture of her dream car a “Red Audi Cabriolet”, she has glued onto the poster an image of her smart branded training academy as well as the people she aspires to be like, She has written her goals and documented a plan and the steps she needs to take to move towards her vision.  She knows exactly what she needs to do next and is ticking off her goals on her plan as she takes each step.</a:t>
            </a:r>
          </a:p>
        </p:txBody>
      </p:sp>
      <p:sp>
        <p:nvSpPr>
          <p:cNvPr id="15" name="TextBox 15"/>
          <p:cNvSpPr txBox="1"/>
          <p:nvPr/>
        </p:nvSpPr>
        <p:spPr>
          <a:xfrm>
            <a:off x="756000" y="5679784"/>
            <a:ext cx="1658382" cy="231437"/>
          </a:xfrm>
          <a:prstGeom prst="rect">
            <a:avLst/>
          </a:prstGeom>
        </p:spPr>
        <p:txBody>
          <a:bodyPr lIns="0" tIns="0" rIns="0" bIns="0" rtlCol="0" anchor="t">
            <a:spAutoFit/>
          </a:bodyPr>
          <a:lstStyle/>
          <a:p>
            <a:pPr algn="ctr">
              <a:lnSpc>
                <a:spcPts val="1879"/>
              </a:lnSpc>
            </a:pPr>
            <a:r>
              <a:rPr lang="en-US" sz="1167" spc="128">
                <a:solidFill>
                  <a:srgbClr val="737373"/>
                </a:solidFill>
                <a:latin typeface="Montserrat Light Bold"/>
              </a:rPr>
              <a:t>FOCUSSED FREYA</a:t>
            </a:r>
          </a:p>
        </p:txBody>
      </p:sp>
      <p:sp>
        <p:nvSpPr>
          <p:cNvPr id="16" name="TextBox 16"/>
          <p:cNvSpPr txBox="1"/>
          <p:nvPr/>
        </p:nvSpPr>
        <p:spPr>
          <a:xfrm>
            <a:off x="1908696" y="9148992"/>
            <a:ext cx="3592485" cy="273311"/>
          </a:xfrm>
          <a:prstGeom prst="rect">
            <a:avLst/>
          </a:prstGeom>
        </p:spPr>
        <p:txBody>
          <a:bodyPr lIns="0" tIns="0" rIns="0" bIns="0" rtlCol="0" anchor="t">
            <a:spAutoFit/>
          </a:bodyPr>
          <a:lstStyle/>
          <a:p>
            <a:pPr algn="ctr">
              <a:lnSpc>
                <a:spcPts val="2254"/>
              </a:lnSpc>
            </a:pPr>
            <a:r>
              <a:rPr lang="en-US" sz="1399" spc="153">
                <a:solidFill>
                  <a:srgbClr val="737373"/>
                </a:solidFill>
                <a:latin typeface="Montserrat Light Bold"/>
              </a:rPr>
              <a:t>ARE YOU A FREYA OR A LUCY ?</a:t>
            </a:r>
          </a:p>
        </p:txBody>
      </p:sp>
      <p:grpSp>
        <p:nvGrpSpPr>
          <p:cNvPr id="17" name="Group 17"/>
          <p:cNvGrpSpPr/>
          <p:nvPr/>
        </p:nvGrpSpPr>
        <p:grpSpPr>
          <a:xfrm>
            <a:off x="0" y="10150098"/>
            <a:ext cx="1804382" cy="541902"/>
            <a:chOff x="0" y="0"/>
            <a:chExt cx="2405842" cy="722536"/>
          </a:xfrm>
        </p:grpSpPr>
        <p:sp>
          <p:nvSpPr>
            <p:cNvPr id="18" name="TextBox 18"/>
            <p:cNvSpPr txBox="1"/>
            <p:nvPr/>
          </p:nvSpPr>
          <p:spPr>
            <a:xfrm>
              <a:off x="13045" y="28575"/>
              <a:ext cx="2379751"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9" name="TextBox 19"/>
            <p:cNvSpPr txBox="1"/>
            <p:nvPr/>
          </p:nvSpPr>
          <p:spPr>
            <a:xfrm>
              <a:off x="0" y="586486"/>
              <a:ext cx="2405842" cy="136051"/>
            </a:xfrm>
            <a:prstGeom prst="rect">
              <a:avLst/>
            </a:prstGeom>
          </p:spPr>
          <p:txBody>
            <a:bodyPr lIns="0" tIns="0" rIns="0" bIns="0" rtlCol="0" anchor="t">
              <a:spAutoFit/>
            </a:bodyPr>
            <a:lstStyle/>
            <a:p>
              <a:pPr algn="ctr">
                <a:lnSpc>
                  <a:spcPts val="993"/>
                </a:lnSpc>
              </a:pPr>
              <a:endParaRPr/>
            </a:p>
          </p:txBody>
        </p:sp>
      </p:grpSp>
      <p:grpSp>
        <p:nvGrpSpPr>
          <p:cNvPr id="20" name="Group 20"/>
          <p:cNvGrpSpPr/>
          <p:nvPr/>
        </p:nvGrpSpPr>
        <p:grpSpPr>
          <a:xfrm>
            <a:off x="6234370" y="10083523"/>
            <a:ext cx="619346" cy="494495"/>
            <a:chOff x="0" y="0"/>
            <a:chExt cx="825795" cy="659327"/>
          </a:xfrm>
        </p:grpSpPr>
        <p:pic>
          <p:nvPicPr>
            <p:cNvPr id="21" name="Picture 21"/>
            <p:cNvPicPr>
              <a:picLocks noChangeAspect="1"/>
            </p:cNvPicPr>
            <p:nvPr/>
          </p:nvPicPr>
          <p:blipFill>
            <a:blip r:embed="rId2"/>
            <a:srcRect l="2747" r="2747"/>
            <a:stretch>
              <a:fillRect/>
            </a:stretch>
          </p:blipFill>
          <p:spPr>
            <a:xfrm>
              <a:off x="0" y="0"/>
              <a:ext cx="825795" cy="659327"/>
            </a:xfrm>
            <a:prstGeom prst="rect">
              <a:avLst/>
            </a:prstGeom>
          </p:spPr>
        </p:pic>
      </p:grpSp>
      <p:sp>
        <p:nvSpPr>
          <p:cNvPr id="22" name="TextBox 22"/>
          <p:cNvSpPr txBox="1"/>
          <p:nvPr/>
        </p:nvSpPr>
        <p:spPr>
          <a:xfrm>
            <a:off x="0" y="49001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23" name="TextBox 23"/>
          <p:cNvSpPr txBox="1"/>
          <p:nvPr/>
        </p:nvSpPr>
        <p:spPr>
          <a:xfrm>
            <a:off x="830120" y="10400006"/>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6611" y="6212402"/>
            <a:ext cx="3144051" cy="3612011"/>
          </a:xfrm>
          <a:custGeom>
            <a:avLst/>
            <a:gdLst/>
            <a:ahLst/>
            <a:cxnLst/>
            <a:rect l="l" t="t" r="r" b="b"/>
            <a:pathLst>
              <a:path w="3144051" h="3612011">
                <a:moveTo>
                  <a:pt x="0" y="0"/>
                </a:moveTo>
                <a:lnTo>
                  <a:pt x="3144051" y="0"/>
                </a:lnTo>
                <a:lnTo>
                  <a:pt x="3144051" y="3612011"/>
                </a:lnTo>
                <a:lnTo>
                  <a:pt x="0" y="3612011"/>
                </a:lnTo>
                <a:lnTo>
                  <a:pt x="0" y="0"/>
                </a:lnTo>
                <a:close/>
              </a:path>
            </a:pathLst>
          </a:custGeom>
          <a:blipFill>
            <a:blip r:embed="rId2"/>
            <a:stretch>
              <a:fillRect t="-4846" r="-4453"/>
            </a:stretch>
          </a:blipFill>
        </p:spPr>
      </p:sp>
      <p:sp>
        <p:nvSpPr>
          <p:cNvPr id="3" name="TextBox 3"/>
          <p:cNvSpPr txBox="1"/>
          <p:nvPr/>
        </p:nvSpPr>
        <p:spPr>
          <a:xfrm>
            <a:off x="756000" y="1326454"/>
            <a:ext cx="4901029" cy="298103"/>
          </a:xfrm>
          <a:prstGeom prst="rect">
            <a:avLst/>
          </a:prstGeom>
        </p:spPr>
        <p:txBody>
          <a:bodyPr lIns="0" tIns="0" rIns="0" bIns="0" rtlCol="0" anchor="t">
            <a:spAutoFit/>
          </a:bodyPr>
          <a:lstStyle/>
          <a:p>
            <a:pPr>
              <a:lnSpc>
                <a:spcPts val="2576"/>
              </a:lnSpc>
            </a:pPr>
            <a:r>
              <a:rPr lang="en-US" sz="1599" spc="79">
                <a:solidFill>
                  <a:srgbClr val="737373"/>
                </a:solidFill>
                <a:latin typeface="Montserrat Classic Bold"/>
              </a:rPr>
              <a:t>What is a Vision?</a:t>
            </a:r>
          </a:p>
        </p:txBody>
      </p:sp>
      <p:sp>
        <p:nvSpPr>
          <p:cNvPr id="4" name="TextBox 4"/>
          <p:cNvSpPr txBox="1"/>
          <p:nvPr/>
        </p:nvSpPr>
        <p:spPr>
          <a:xfrm>
            <a:off x="793060" y="1785167"/>
            <a:ext cx="6048000" cy="4328897"/>
          </a:xfrm>
          <a:prstGeom prst="rect">
            <a:avLst/>
          </a:prstGeom>
        </p:spPr>
        <p:txBody>
          <a:bodyPr lIns="0" tIns="0" rIns="0" bIns="0" rtlCol="0" anchor="t">
            <a:spAutoFit/>
          </a:bodyPr>
          <a:lstStyle/>
          <a:p>
            <a:pPr>
              <a:lnSpc>
                <a:spcPts val="1959"/>
              </a:lnSpc>
            </a:pPr>
            <a:r>
              <a:rPr lang="en-US" sz="1399">
                <a:solidFill>
                  <a:srgbClr val="737373"/>
                </a:solidFill>
                <a:latin typeface="Montserrat Light"/>
              </a:rPr>
              <a:t>A vision is a mental picture produced by your imagination, a view </a:t>
            </a:r>
          </a:p>
          <a:p>
            <a:pPr>
              <a:lnSpc>
                <a:spcPts val="1959"/>
              </a:lnSpc>
            </a:pPr>
            <a:r>
              <a:rPr lang="en-US" sz="1399">
                <a:solidFill>
                  <a:srgbClr val="737373"/>
                </a:solidFill>
                <a:latin typeface="Montserrat Light"/>
              </a:rPr>
              <a:t>of your future.  This can be applied to any part of your life whether </a:t>
            </a:r>
          </a:p>
          <a:p>
            <a:pPr>
              <a:lnSpc>
                <a:spcPts val="1959"/>
              </a:lnSpc>
            </a:pPr>
            <a:r>
              <a:rPr lang="en-US" sz="1399">
                <a:solidFill>
                  <a:srgbClr val="737373"/>
                </a:solidFill>
                <a:latin typeface="Montserrat Light"/>
              </a:rPr>
              <a:t>it is your personal life, your relationships or your professional life.  </a:t>
            </a:r>
          </a:p>
          <a:p>
            <a:pPr>
              <a:lnSpc>
                <a:spcPts val="1959"/>
              </a:lnSpc>
            </a:pPr>
            <a:r>
              <a:rPr lang="en-US" sz="1399">
                <a:solidFill>
                  <a:srgbClr val="737373"/>
                </a:solidFill>
                <a:latin typeface="Montserrat Light"/>
              </a:rPr>
              <a:t>In this instance we are looking at creating a “Vision” for your Hair &amp; Beauty Business.</a:t>
            </a:r>
          </a:p>
          <a:p>
            <a:pPr>
              <a:lnSpc>
                <a:spcPts val="1906"/>
              </a:lnSpc>
            </a:pPr>
            <a:endParaRPr lang="en-US" sz="1399">
              <a:solidFill>
                <a:srgbClr val="737373"/>
              </a:solidFill>
              <a:latin typeface="Montserrat Light"/>
            </a:endParaRPr>
          </a:p>
          <a:p>
            <a:pPr>
              <a:lnSpc>
                <a:spcPts val="1906"/>
              </a:lnSpc>
            </a:pPr>
            <a:r>
              <a:rPr lang="en-US" sz="1361">
                <a:solidFill>
                  <a:srgbClr val="737373"/>
                </a:solidFill>
                <a:latin typeface="Montserrat Light"/>
              </a:rPr>
              <a:t>A vision considers the intent of your business; it sets a course and a direction.  It allows you to focus your attention on your strategy to achieve this vision.  This vision should excite you and motivate</a:t>
            </a:r>
          </a:p>
          <a:p>
            <a:pPr>
              <a:lnSpc>
                <a:spcPts val="1906"/>
              </a:lnSpc>
            </a:pPr>
            <a:r>
              <a:rPr lang="en-US" sz="1361">
                <a:solidFill>
                  <a:srgbClr val="737373"/>
                </a:solidFill>
                <a:latin typeface="Montserrat Light"/>
              </a:rPr>
              <a:t>you to take action.</a:t>
            </a:r>
          </a:p>
          <a:p>
            <a:pPr>
              <a:lnSpc>
                <a:spcPts val="1906"/>
              </a:lnSpc>
            </a:pPr>
            <a:endParaRPr lang="en-US" sz="1361">
              <a:solidFill>
                <a:srgbClr val="737373"/>
              </a:solidFill>
              <a:latin typeface="Montserrat Light"/>
            </a:endParaRPr>
          </a:p>
          <a:p>
            <a:pPr>
              <a:lnSpc>
                <a:spcPts val="1906"/>
              </a:lnSpc>
            </a:pPr>
            <a:r>
              <a:rPr lang="en-US" sz="1361">
                <a:solidFill>
                  <a:srgbClr val="737373"/>
                </a:solidFill>
                <a:latin typeface="Montserrat Light"/>
              </a:rPr>
              <a:t>It’s a “Sat Nav” for your life, you identify where you are, where you want to go and then you can start the journey towards this new future.</a:t>
            </a:r>
          </a:p>
          <a:p>
            <a:pPr>
              <a:lnSpc>
                <a:spcPts val="1906"/>
              </a:lnSpc>
            </a:pPr>
            <a:endParaRPr lang="en-US" sz="1361">
              <a:solidFill>
                <a:srgbClr val="737373"/>
              </a:solidFill>
              <a:latin typeface="Montserrat Light"/>
            </a:endParaRPr>
          </a:p>
          <a:p>
            <a:pPr>
              <a:lnSpc>
                <a:spcPts val="1906"/>
              </a:lnSpc>
            </a:pPr>
            <a:r>
              <a:rPr lang="en-US" sz="1361">
                <a:solidFill>
                  <a:srgbClr val="737373"/>
                </a:solidFill>
                <a:latin typeface="Montserrat Light"/>
              </a:rPr>
              <a:t>By having a “vision” documented you have something to go back to, to reflect, to adjust and to re-focus your attention as to what you wish to achieve.</a:t>
            </a:r>
          </a:p>
          <a:p>
            <a:pPr>
              <a:lnSpc>
                <a:spcPts val="1906"/>
              </a:lnSpc>
            </a:pPr>
            <a:endParaRPr lang="en-US" sz="1361">
              <a:solidFill>
                <a:srgbClr val="737373"/>
              </a:solidFill>
              <a:latin typeface="Montserrat Light"/>
            </a:endParaRPr>
          </a:p>
        </p:txBody>
      </p:sp>
      <p:sp>
        <p:nvSpPr>
          <p:cNvPr id="5" name="TextBox 5"/>
          <p:cNvSpPr txBox="1"/>
          <p:nvPr/>
        </p:nvSpPr>
        <p:spPr>
          <a:xfrm>
            <a:off x="4129127" y="7634288"/>
            <a:ext cx="1658382" cy="720613"/>
          </a:xfrm>
          <a:prstGeom prst="rect">
            <a:avLst/>
          </a:prstGeom>
        </p:spPr>
        <p:txBody>
          <a:bodyPr lIns="0" tIns="0" rIns="0" bIns="0" rtlCol="0" anchor="t">
            <a:spAutoFit/>
          </a:bodyPr>
          <a:lstStyle/>
          <a:p>
            <a:pPr>
              <a:lnSpc>
                <a:spcPts val="1879"/>
              </a:lnSpc>
            </a:pPr>
            <a:r>
              <a:rPr lang="en-US" sz="1167" spc="128">
                <a:solidFill>
                  <a:srgbClr val="737373"/>
                </a:solidFill>
                <a:latin typeface="Montserrat Light Bold"/>
              </a:rPr>
              <a:t>TNB DIRECTOR JULIE'S </a:t>
            </a:r>
          </a:p>
          <a:p>
            <a:pPr>
              <a:lnSpc>
                <a:spcPts val="1879"/>
              </a:lnSpc>
            </a:pPr>
            <a:r>
              <a:rPr lang="en-US" sz="1167" spc="128">
                <a:solidFill>
                  <a:srgbClr val="737373"/>
                </a:solidFill>
                <a:latin typeface="Montserrat Light Bold"/>
              </a:rPr>
              <a:t>VISION BOARD </a:t>
            </a:r>
          </a:p>
        </p:txBody>
      </p:sp>
      <p:sp>
        <p:nvSpPr>
          <p:cNvPr id="6" name="TextBox 6"/>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7" name="Group 7"/>
          <p:cNvGrpSpPr/>
          <p:nvPr/>
        </p:nvGrpSpPr>
        <p:grpSpPr>
          <a:xfrm>
            <a:off x="-180155" y="9936000"/>
            <a:ext cx="7920310" cy="1130412"/>
            <a:chOff x="0" y="0"/>
            <a:chExt cx="10528107" cy="1502606"/>
          </a:xfrm>
        </p:grpSpPr>
        <p:sp>
          <p:nvSpPr>
            <p:cNvPr id="8" name="Freeform 8"/>
            <p:cNvSpPr/>
            <p:nvPr/>
          </p:nvSpPr>
          <p:spPr>
            <a:xfrm>
              <a:off x="0" y="0"/>
              <a:ext cx="10528107" cy="1502606"/>
            </a:xfrm>
            <a:custGeom>
              <a:avLst/>
              <a:gdLst/>
              <a:ahLst/>
              <a:cxnLst/>
              <a:rect l="l" t="t" r="r" b="b"/>
              <a:pathLst>
                <a:path w="10528107" h="1502606">
                  <a:moveTo>
                    <a:pt x="0" y="0"/>
                  </a:moveTo>
                  <a:lnTo>
                    <a:pt x="10528107" y="0"/>
                  </a:lnTo>
                  <a:lnTo>
                    <a:pt x="10528107" y="1502606"/>
                  </a:lnTo>
                  <a:lnTo>
                    <a:pt x="0" y="1502606"/>
                  </a:lnTo>
                  <a:close/>
                </a:path>
              </a:pathLst>
            </a:custGeom>
            <a:solidFill>
              <a:srgbClr val="F4E4E9"/>
            </a:solidFill>
          </p:spPr>
        </p:sp>
      </p:grpSp>
      <p:grpSp>
        <p:nvGrpSpPr>
          <p:cNvPr id="9" name="Group 9"/>
          <p:cNvGrpSpPr/>
          <p:nvPr/>
        </p:nvGrpSpPr>
        <p:grpSpPr>
          <a:xfrm>
            <a:off x="383635" y="10219811"/>
            <a:ext cx="1420747" cy="472189"/>
            <a:chOff x="0" y="0"/>
            <a:chExt cx="1894329" cy="629585"/>
          </a:xfrm>
        </p:grpSpPr>
        <p:sp>
          <p:nvSpPr>
            <p:cNvPr id="10" name="TextBox 10"/>
            <p:cNvSpPr txBox="1"/>
            <p:nvPr/>
          </p:nvSpPr>
          <p:spPr>
            <a:xfrm>
              <a:off x="10272" y="19050"/>
              <a:ext cx="1873786" cy="437905"/>
            </a:xfrm>
            <a:prstGeom prst="rect">
              <a:avLst/>
            </a:prstGeom>
          </p:spPr>
          <p:txBody>
            <a:bodyPr lIns="0" tIns="0" rIns="0" bIns="0" rtlCol="0" anchor="t">
              <a:spAutoFit/>
            </a:bodyPr>
            <a:lstStyle/>
            <a:p>
              <a:pPr algn="ctr">
                <a:lnSpc>
                  <a:spcPts val="1272"/>
                </a:lnSpc>
              </a:pPr>
              <a:r>
                <a:rPr lang="en-US" sz="1200" spc="48">
                  <a:solidFill>
                    <a:srgbClr val="BFA120"/>
                  </a:solidFill>
                  <a:latin typeface="Montserrat Classic"/>
                </a:rPr>
                <a:t>The Dream</a:t>
              </a:r>
            </a:p>
            <a:p>
              <a:pPr algn="ctr">
                <a:lnSpc>
                  <a:spcPts val="1272"/>
                </a:lnSpc>
              </a:pPr>
              <a:r>
                <a:rPr lang="en-US" sz="1200" spc="48">
                  <a:solidFill>
                    <a:srgbClr val="BFA120"/>
                  </a:solidFill>
                  <a:latin typeface="Montserrat Classic"/>
                </a:rPr>
                <a:t>WORKBOOK</a:t>
              </a:r>
            </a:p>
          </p:txBody>
        </p:sp>
        <p:sp>
          <p:nvSpPr>
            <p:cNvPr id="11" name="TextBox 11"/>
            <p:cNvSpPr txBox="1"/>
            <p:nvPr/>
          </p:nvSpPr>
          <p:spPr>
            <a:xfrm>
              <a:off x="0" y="494493"/>
              <a:ext cx="1894329" cy="135092"/>
            </a:xfrm>
            <a:prstGeom prst="rect">
              <a:avLst/>
            </a:prstGeom>
          </p:spPr>
          <p:txBody>
            <a:bodyPr lIns="0" tIns="0" rIns="0" bIns="0" rtlCol="0" anchor="t">
              <a:spAutoFit/>
            </a:bodyPr>
            <a:lstStyle/>
            <a:p>
              <a:pPr algn="ctr">
                <a:lnSpc>
                  <a:spcPts val="993"/>
                </a:lnSpc>
              </a:pPr>
              <a:endParaRPr/>
            </a:p>
          </p:txBody>
        </p:sp>
      </p:grpSp>
      <p:grpSp>
        <p:nvGrpSpPr>
          <p:cNvPr id="12" name="Group 12"/>
          <p:cNvGrpSpPr/>
          <p:nvPr/>
        </p:nvGrpSpPr>
        <p:grpSpPr>
          <a:xfrm>
            <a:off x="6234370" y="10083523"/>
            <a:ext cx="619346" cy="494495"/>
            <a:chOff x="0" y="0"/>
            <a:chExt cx="825795" cy="659327"/>
          </a:xfrm>
        </p:grpSpPr>
        <p:pic>
          <p:nvPicPr>
            <p:cNvPr id="13" name="Picture 13"/>
            <p:cNvPicPr>
              <a:picLocks noChangeAspect="1"/>
            </p:cNvPicPr>
            <p:nvPr/>
          </p:nvPicPr>
          <p:blipFill>
            <a:blip r:embed="rId3"/>
            <a:srcRect l="2747" r="2747"/>
            <a:stretch>
              <a:fillRect/>
            </a:stretch>
          </p:blipFill>
          <p:spPr>
            <a:xfrm>
              <a:off x="0" y="0"/>
              <a:ext cx="825795" cy="659327"/>
            </a:xfrm>
            <a:prstGeom prst="rect">
              <a:avLst/>
            </a:prstGeom>
          </p:spPr>
        </p:pic>
      </p:grpSp>
      <p:sp>
        <p:nvSpPr>
          <p:cNvPr id="14" name="TextBox 14"/>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15" name="TextBox 15"/>
          <p:cNvSpPr txBox="1"/>
          <p:nvPr/>
        </p:nvSpPr>
        <p:spPr>
          <a:xfrm>
            <a:off x="830120" y="10400006"/>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2020 ANNABELLE WEBSTER</a:t>
            </a:r>
          </a:p>
        </p:txBody>
      </p:sp>
      <p:grpSp>
        <p:nvGrpSpPr>
          <p:cNvPr id="16" name="Group 16"/>
          <p:cNvGrpSpPr/>
          <p:nvPr/>
        </p:nvGrpSpPr>
        <p:grpSpPr>
          <a:xfrm>
            <a:off x="-269056" y="9936000"/>
            <a:ext cx="8072712" cy="1130412"/>
            <a:chOff x="0" y="0"/>
            <a:chExt cx="10730688" cy="1502606"/>
          </a:xfrm>
        </p:grpSpPr>
        <p:sp>
          <p:nvSpPr>
            <p:cNvPr id="17" name="Freeform 17"/>
            <p:cNvSpPr/>
            <p:nvPr/>
          </p:nvSpPr>
          <p:spPr>
            <a:xfrm>
              <a:off x="0" y="0"/>
              <a:ext cx="10730688" cy="1502606"/>
            </a:xfrm>
            <a:custGeom>
              <a:avLst/>
              <a:gdLst/>
              <a:ahLst/>
              <a:cxnLst/>
              <a:rect l="l" t="t" r="r" b="b"/>
              <a:pathLst>
                <a:path w="10730688" h="1502606">
                  <a:moveTo>
                    <a:pt x="0" y="0"/>
                  </a:moveTo>
                  <a:lnTo>
                    <a:pt x="10730688" y="0"/>
                  </a:lnTo>
                  <a:lnTo>
                    <a:pt x="10730688" y="1502606"/>
                  </a:lnTo>
                  <a:lnTo>
                    <a:pt x="0" y="1502606"/>
                  </a:lnTo>
                  <a:close/>
                </a:path>
              </a:pathLst>
            </a:custGeom>
            <a:solidFill>
              <a:srgbClr val="F4E4E9"/>
            </a:solidFill>
          </p:spPr>
        </p:sp>
      </p:grpSp>
      <p:grpSp>
        <p:nvGrpSpPr>
          <p:cNvPr id="18" name="Group 18"/>
          <p:cNvGrpSpPr/>
          <p:nvPr/>
        </p:nvGrpSpPr>
        <p:grpSpPr>
          <a:xfrm>
            <a:off x="86747" y="10083523"/>
            <a:ext cx="2014522" cy="541902"/>
            <a:chOff x="0" y="0"/>
            <a:chExt cx="2686029" cy="722536"/>
          </a:xfrm>
        </p:grpSpPr>
        <p:sp>
          <p:nvSpPr>
            <p:cNvPr id="19" name="TextBox 19"/>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0" name="TextBox 20"/>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21" name="TextBox 21"/>
          <p:cNvSpPr txBox="1"/>
          <p:nvPr/>
        </p:nvSpPr>
        <p:spPr>
          <a:xfrm>
            <a:off x="879836" y="1028135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22" name="Group 22"/>
          <p:cNvGrpSpPr/>
          <p:nvPr/>
        </p:nvGrpSpPr>
        <p:grpSpPr>
          <a:xfrm>
            <a:off x="6387759" y="10043211"/>
            <a:ext cx="619346" cy="494495"/>
            <a:chOff x="0" y="0"/>
            <a:chExt cx="825795" cy="659327"/>
          </a:xfrm>
        </p:grpSpPr>
        <p:pic>
          <p:nvPicPr>
            <p:cNvPr id="23" name="Picture 23"/>
            <p:cNvPicPr>
              <a:picLocks noChangeAspect="1"/>
            </p:cNvPicPr>
            <p:nvPr/>
          </p:nvPicPr>
          <p:blipFill>
            <a:blip r:embed="rId3"/>
            <a:srcRect l="2747" r="2747"/>
            <a:stretch>
              <a:fillRect/>
            </a:stretch>
          </p:blipFill>
          <p:spPr>
            <a:xfrm>
              <a:off x="0" y="0"/>
              <a:ext cx="825795" cy="65932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41600" y="-324618"/>
            <a:ext cx="544663" cy="1557779"/>
          </a:xfrm>
          <a:prstGeom prst="rect">
            <a:avLst/>
          </a:prstGeom>
          <a:solidFill>
            <a:srgbClr val="F4E4E9"/>
          </a:solidFill>
        </p:spPr>
      </p:sp>
      <p:sp>
        <p:nvSpPr>
          <p:cNvPr id="3" name="Freeform 3"/>
          <p:cNvSpPr/>
          <p:nvPr/>
        </p:nvSpPr>
        <p:spPr>
          <a:xfrm>
            <a:off x="6435938" y="745629"/>
            <a:ext cx="368062" cy="331256"/>
          </a:xfrm>
          <a:custGeom>
            <a:avLst/>
            <a:gdLst/>
            <a:ahLst/>
            <a:cxnLst/>
            <a:rect l="l" t="t" r="r" b="b"/>
            <a:pathLst>
              <a:path w="368062" h="331256">
                <a:moveTo>
                  <a:pt x="0" y="0"/>
                </a:moveTo>
                <a:lnTo>
                  <a:pt x="368062" y="0"/>
                </a:lnTo>
                <a:lnTo>
                  <a:pt x="368062" y="331256"/>
                </a:lnTo>
                <a:lnTo>
                  <a:pt x="0" y="33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75639" y="4677002"/>
            <a:ext cx="3408721" cy="2497911"/>
          </a:xfrm>
          <a:custGeom>
            <a:avLst/>
            <a:gdLst/>
            <a:ahLst/>
            <a:cxnLst/>
            <a:rect l="l" t="t" r="r" b="b"/>
            <a:pathLst>
              <a:path w="3408721" h="2497911">
                <a:moveTo>
                  <a:pt x="0" y="0"/>
                </a:moveTo>
                <a:lnTo>
                  <a:pt x="3408722" y="0"/>
                </a:lnTo>
                <a:lnTo>
                  <a:pt x="3408722" y="2497911"/>
                </a:lnTo>
                <a:lnTo>
                  <a:pt x="0" y="2497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998171" y="2498783"/>
            <a:ext cx="5621798" cy="1654456"/>
          </a:xfrm>
          <a:prstGeom prst="rect">
            <a:avLst/>
          </a:prstGeom>
        </p:spPr>
        <p:txBody>
          <a:bodyPr lIns="0" tIns="0" rIns="0" bIns="0" rtlCol="0" anchor="t">
            <a:spAutoFit/>
          </a:bodyPr>
          <a:lstStyle/>
          <a:p>
            <a:pPr>
              <a:lnSpc>
                <a:spcPts val="2576"/>
              </a:lnSpc>
            </a:pPr>
            <a:r>
              <a:rPr lang="en-US" sz="1600">
                <a:solidFill>
                  <a:srgbClr val="737373"/>
                </a:solidFill>
                <a:latin typeface="Montserrat Light Bold"/>
              </a:rPr>
              <a:t>INSTRUCTIONS: </a:t>
            </a:r>
          </a:p>
          <a:p>
            <a:pPr>
              <a:lnSpc>
                <a:spcPts val="2576"/>
              </a:lnSpc>
            </a:pPr>
            <a:r>
              <a:rPr lang="en-US" sz="1600">
                <a:solidFill>
                  <a:srgbClr val="737373"/>
                </a:solidFill>
                <a:latin typeface="Montserrat Light"/>
              </a:rPr>
              <a:t>Why do you want to build a training business ? </a:t>
            </a:r>
          </a:p>
          <a:p>
            <a:pPr>
              <a:lnSpc>
                <a:spcPts val="2576"/>
              </a:lnSpc>
            </a:pPr>
            <a:r>
              <a:rPr lang="en-US" sz="1600">
                <a:solidFill>
                  <a:srgbClr val="737373"/>
                </a:solidFill>
                <a:latin typeface="Montserrat Light Bold"/>
              </a:rPr>
              <a:t>To the mind-map below add </a:t>
            </a:r>
            <a:r>
              <a:rPr lang="en-US" sz="1600" u="sng">
                <a:solidFill>
                  <a:srgbClr val="737373"/>
                </a:solidFill>
                <a:latin typeface="Montserrat Light Bold"/>
              </a:rPr>
              <a:t>YOUR</a:t>
            </a:r>
            <a:r>
              <a:rPr lang="en-US" sz="1600">
                <a:solidFill>
                  <a:srgbClr val="737373"/>
                </a:solidFill>
                <a:latin typeface="Montserrat Light Bold"/>
              </a:rPr>
              <a:t> reasons for wanting to train others in the hair and beauty industry.</a:t>
            </a:r>
          </a:p>
        </p:txBody>
      </p:sp>
      <p:sp>
        <p:nvSpPr>
          <p:cNvPr id="6" name="TextBox 6"/>
          <p:cNvSpPr txBox="1"/>
          <p:nvPr/>
        </p:nvSpPr>
        <p:spPr>
          <a:xfrm>
            <a:off x="998171" y="1512369"/>
            <a:ext cx="5095588" cy="434435"/>
          </a:xfrm>
          <a:prstGeom prst="rect">
            <a:avLst/>
          </a:prstGeom>
        </p:spPr>
        <p:txBody>
          <a:bodyPr lIns="0" tIns="0" rIns="0" bIns="0" rtlCol="0" anchor="t">
            <a:spAutoFit/>
          </a:bodyPr>
          <a:lstStyle/>
          <a:p>
            <a:pPr>
              <a:lnSpc>
                <a:spcPts val="3671"/>
              </a:lnSpc>
            </a:pPr>
            <a:r>
              <a:rPr lang="en-US" sz="2431" spc="413">
                <a:solidFill>
                  <a:srgbClr val="737373"/>
                </a:solidFill>
                <a:latin typeface="Montserrat Classic"/>
              </a:rPr>
              <a:t>WORKSHEET 1</a:t>
            </a:r>
          </a:p>
        </p:txBody>
      </p:sp>
      <p:sp>
        <p:nvSpPr>
          <p:cNvPr id="7" name="TextBox 7"/>
          <p:cNvSpPr txBox="1"/>
          <p:nvPr/>
        </p:nvSpPr>
        <p:spPr>
          <a:xfrm>
            <a:off x="998171" y="2052381"/>
            <a:ext cx="3630275" cy="138156"/>
          </a:xfrm>
          <a:prstGeom prst="rect">
            <a:avLst/>
          </a:prstGeom>
        </p:spPr>
        <p:txBody>
          <a:bodyPr lIns="0" tIns="0" rIns="0" bIns="0" rtlCol="0" anchor="t">
            <a:spAutoFit/>
          </a:bodyPr>
          <a:lstStyle/>
          <a:p>
            <a:pPr>
              <a:lnSpc>
                <a:spcPts val="1166"/>
              </a:lnSpc>
            </a:pPr>
            <a:r>
              <a:rPr lang="en-US" sz="904" spc="153">
                <a:solidFill>
                  <a:srgbClr val="737373"/>
                </a:solidFill>
                <a:latin typeface="Montserrat Light"/>
              </a:rPr>
              <a:t>WHY START A TRAINING BUSINESS?</a:t>
            </a:r>
          </a:p>
        </p:txBody>
      </p:sp>
      <p:sp>
        <p:nvSpPr>
          <p:cNvPr id="8" name="TextBox 8"/>
          <p:cNvSpPr txBox="1"/>
          <p:nvPr/>
        </p:nvSpPr>
        <p:spPr>
          <a:xfrm>
            <a:off x="2877689" y="5298886"/>
            <a:ext cx="1804623" cy="1160636"/>
          </a:xfrm>
          <a:prstGeom prst="rect">
            <a:avLst/>
          </a:prstGeom>
        </p:spPr>
        <p:txBody>
          <a:bodyPr lIns="0" tIns="0" rIns="0" bIns="0" rtlCol="0" anchor="t">
            <a:spAutoFit/>
          </a:bodyPr>
          <a:lstStyle/>
          <a:p>
            <a:pPr algn="ctr">
              <a:lnSpc>
                <a:spcPts val="2379"/>
              </a:lnSpc>
              <a:spcBef>
                <a:spcPct val="0"/>
              </a:spcBef>
            </a:pPr>
            <a:r>
              <a:rPr lang="en-US" sz="1700">
                <a:solidFill>
                  <a:srgbClr val="F7F7F7"/>
                </a:solidFill>
                <a:latin typeface="Open Sans Light Bold"/>
              </a:rPr>
              <a:t>Why do I want to start a training  business ? </a:t>
            </a:r>
          </a:p>
        </p:txBody>
      </p:sp>
      <p:sp>
        <p:nvSpPr>
          <p:cNvPr id="9" name="TextBox 9"/>
          <p:cNvSpPr txBox="1"/>
          <p:nvPr/>
        </p:nvSpPr>
        <p:spPr>
          <a:xfrm>
            <a:off x="830120" y="4357840"/>
            <a:ext cx="2189367" cy="619273"/>
          </a:xfrm>
          <a:prstGeom prst="rect">
            <a:avLst/>
          </a:prstGeom>
        </p:spPr>
        <p:txBody>
          <a:bodyPr lIns="0" tIns="0" rIns="0" bIns="0" rtlCol="0" anchor="t">
            <a:spAutoFit/>
          </a:bodyPr>
          <a:lstStyle/>
          <a:p>
            <a:pPr algn="l">
              <a:lnSpc>
                <a:spcPts val="1685"/>
              </a:lnSpc>
              <a:spcBef>
                <a:spcPct val="0"/>
              </a:spcBef>
            </a:pPr>
            <a:r>
              <a:rPr lang="en-US" sz="1204">
                <a:solidFill>
                  <a:srgbClr val="BFA120"/>
                </a:solidFill>
                <a:latin typeface="Andika"/>
              </a:rPr>
              <a:t>Example......</a:t>
            </a:r>
          </a:p>
          <a:p>
            <a:pPr algn="l">
              <a:lnSpc>
                <a:spcPts val="1685"/>
              </a:lnSpc>
              <a:spcBef>
                <a:spcPct val="0"/>
              </a:spcBef>
            </a:pPr>
            <a:r>
              <a:rPr lang="en-US" sz="1204">
                <a:solidFill>
                  <a:srgbClr val="BFA120"/>
                </a:solidFill>
                <a:latin typeface="Andika"/>
              </a:rPr>
              <a:t>It is something I have dreamed of since being little.</a:t>
            </a:r>
          </a:p>
        </p:txBody>
      </p:sp>
      <p:sp>
        <p:nvSpPr>
          <p:cNvPr id="10" name="TextBox 10"/>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11" name="Group 11"/>
          <p:cNvGrpSpPr/>
          <p:nvPr/>
        </p:nvGrpSpPr>
        <p:grpSpPr>
          <a:xfrm>
            <a:off x="-205555" y="-139702"/>
            <a:ext cx="590443" cy="11206115"/>
            <a:chOff x="0" y="0"/>
            <a:chExt cx="1619583" cy="30738338"/>
          </a:xfrm>
        </p:grpSpPr>
        <p:sp>
          <p:nvSpPr>
            <p:cNvPr id="12" name="Freeform 12"/>
            <p:cNvSpPr/>
            <p:nvPr/>
          </p:nvSpPr>
          <p:spPr>
            <a:xfrm>
              <a:off x="0" y="0"/>
              <a:ext cx="1619583" cy="30738338"/>
            </a:xfrm>
            <a:custGeom>
              <a:avLst/>
              <a:gdLst/>
              <a:ahLst/>
              <a:cxnLst/>
              <a:rect l="l" t="t" r="r" b="b"/>
              <a:pathLst>
                <a:path w="1619583" h="30738338">
                  <a:moveTo>
                    <a:pt x="0" y="0"/>
                  </a:moveTo>
                  <a:lnTo>
                    <a:pt x="1619583" y="0"/>
                  </a:lnTo>
                  <a:lnTo>
                    <a:pt x="1619583" y="30738338"/>
                  </a:lnTo>
                  <a:lnTo>
                    <a:pt x="0" y="30738338"/>
                  </a:lnTo>
                  <a:close/>
                </a:path>
              </a:pathLst>
            </a:custGeom>
            <a:solidFill>
              <a:srgbClr val="F4E4E9"/>
            </a:solidFill>
          </p:spPr>
        </p:sp>
      </p:grpSp>
      <p:grpSp>
        <p:nvGrpSpPr>
          <p:cNvPr id="13" name="Group 13"/>
          <p:cNvGrpSpPr/>
          <p:nvPr/>
        </p:nvGrpSpPr>
        <p:grpSpPr>
          <a:xfrm>
            <a:off x="7181970" y="-175702"/>
            <a:ext cx="638892" cy="11206115"/>
            <a:chOff x="0" y="0"/>
            <a:chExt cx="1752479" cy="30738338"/>
          </a:xfrm>
        </p:grpSpPr>
        <p:sp>
          <p:nvSpPr>
            <p:cNvPr id="14" name="Freeform 14"/>
            <p:cNvSpPr/>
            <p:nvPr/>
          </p:nvSpPr>
          <p:spPr>
            <a:xfrm>
              <a:off x="0" y="0"/>
              <a:ext cx="1752479" cy="30738338"/>
            </a:xfrm>
            <a:custGeom>
              <a:avLst/>
              <a:gdLst/>
              <a:ahLst/>
              <a:cxnLst/>
              <a:rect l="l" t="t" r="r" b="b"/>
              <a:pathLst>
                <a:path w="1752479" h="30738338">
                  <a:moveTo>
                    <a:pt x="0" y="0"/>
                  </a:moveTo>
                  <a:lnTo>
                    <a:pt x="1752479" y="0"/>
                  </a:lnTo>
                  <a:lnTo>
                    <a:pt x="1752479" y="30738338"/>
                  </a:lnTo>
                  <a:lnTo>
                    <a:pt x="0" y="30738338"/>
                  </a:lnTo>
                  <a:close/>
                </a:path>
              </a:pathLst>
            </a:custGeom>
            <a:solidFill>
              <a:srgbClr val="F4E4E9"/>
            </a:solidFill>
          </p:spPr>
        </p:sp>
      </p:grpSp>
      <p:grpSp>
        <p:nvGrpSpPr>
          <p:cNvPr id="15" name="Group 15"/>
          <p:cNvGrpSpPr/>
          <p:nvPr/>
        </p:nvGrpSpPr>
        <p:grpSpPr>
          <a:xfrm>
            <a:off x="-205555" y="9900000"/>
            <a:ext cx="7945710" cy="1130412"/>
            <a:chOff x="0" y="0"/>
            <a:chExt cx="10561870" cy="1502606"/>
          </a:xfrm>
        </p:grpSpPr>
        <p:sp>
          <p:nvSpPr>
            <p:cNvPr id="16" name="Freeform 16"/>
            <p:cNvSpPr/>
            <p:nvPr/>
          </p:nvSpPr>
          <p:spPr>
            <a:xfrm>
              <a:off x="0" y="0"/>
              <a:ext cx="10561870" cy="1502606"/>
            </a:xfrm>
            <a:custGeom>
              <a:avLst/>
              <a:gdLst/>
              <a:ahLst/>
              <a:cxnLst/>
              <a:rect l="l" t="t" r="r" b="b"/>
              <a:pathLst>
                <a:path w="10561870" h="1502606">
                  <a:moveTo>
                    <a:pt x="0" y="0"/>
                  </a:moveTo>
                  <a:lnTo>
                    <a:pt x="10561870" y="0"/>
                  </a:lnTo>
                  <a:lnTo>
                    <a:pt x="10561870" y="1502606"/>
                  </a:lnTo>
                  <a:lnTo>
                    <a:pt x="0" y="1502606"/>
                  </a:lnTo>
                  <a:close/>
                </a:path>
              </a:pathLst>
            </a:custGeom>
            <a:solidFill>
              <a:srgbClr val="F4E4E9"/>
            </a:solidFill>
          </p:spPr>
        </p:sp>
      </p:grpSp>
      <p:grpSp>
        <p:nvGrpSpPr>
          <p:cNvPr id="17" name="Group 17"/>
          <p:cNvGrpSpPr/>
          <p:nvPr/>
        </p:nvGrpSpPr>
        <p:grpSpPr>
          <a:xfrm>
            <a:off x="6234370" y="10083523"/>
            <a:ext cx="619346" cy="494495"/>
            <a:chOff x="0" y="0"/>
            <a:chExt cx="825795" cy="659327"/>
          </a:xfrm>
        </p:grpSpPr>
        <p:pic>
          <p:nvPicPr>
            <p:cNvPr id="18" name="Picture 18"/>
            <p:cNvPicPr>
              <a:picLocks noChangeAspect="1"/>
            </p:cNvPicPr>
            <p:nvPr/>
          </p:nvPicPr>
          <p:blipFill>
            <a:blip r:embed="rId6"/>
            <a:srcRect l="2747" r="2747"/>
            <a:stretch>
              <a:fillRect/>
            </a:stretch>
          </p:blipFill>
          <p:spPr>
            <a:xfrm>
              <a:off x="0" y="0"/>
              <a:ext cx="825795" cy="659327"/>
            </a:xfrm>
            <a:prstGeom prst="rect">
              <a:avLst/>
            </a:prstGeom>
          </p:spPr>
        </p:pic>
      </p:grpSp>
      <p:sp>
        <p:nvSpPr>
          <p:cNvPr id="19" name="TextBox 1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sp>
        <p:nvSpPr>
          <p:cNvPr id="20" name="TextBox 20"/>
          <p:cNvSpPr txBox="1"/>
          <p:nvPr/>
        </p:nvSpPr>
        <p:spPr>
          <a:xfrm>
            <a:off x="793060" y="1028135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21" name="Group 21"/>
          <p:cNvGrpSpPr/>
          <p:nvPr/>
        </p:nvGrpSpPr>
        <p:grpSpPr>
          <a:xfrm>
            <a:off x="89666" y="10148104"/>
            <a:ext cx="2014522" cy="541902"/>
            <a:chOff x="0" y="0"/>
            <a:chExt cx="2686029" cy="722536"/>
          </a:xfrm>
        </p:grpSpPr>
        <p:sp>
          <p:nvSpPr>
            <p:cNvPr id="22" name="TextBox 22"/>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23" name="TextBox 23"/>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1448560"/>
            <a:ext cx="6048000" cy="7760545"/>
          </a:xfrm>
          <a:prstGeom prst="rect">
            <a:avLst/>
          </a:prstGeom>
        </p:spPr>
        <p:txBody>
          <a:bodyPr lIns="0" tIns="0" rIns="0" bIns="0" rtlCol="0" anchor="t">
            <a:spAutoFit/>
          </a:bodyPr>
          <a:lstStyle/>
          <a:p>
            <a:pPr>
              <a:lnSpc>
                <a:spcPts val="1959"/>
              </a:lnSpc>
            </a:pPr>
            <a:r>
              <a:rPr lang="en-US" sz="1399">
                <a:solidFill>
                  <a:srgbClr val="737373"/>
                </a:solidFill>
                <a:latin typeface="Montserrat Light Bold"/>
              </a:rPr>
              <a:t>Your WHAT, Your WHY, Your HOW </a:t>
            </a:r>
          </a:p>
          <a:p>
            <a:pPr>
              <a:lnSpc>
                <a:spcPts val="1959"/>
              </a:lnSpc>
            </a:pPr>
            <a:r>
              <a:rPr lang="en-US" sz="1399">
                <a:solidFill>
                  <a:srgbClr val="737373"/>
                </a:solidFill>
                <a:latin typeface="Montserrat Light"/>
              </a:rPr>
              <a:t> </a:t>
            </a:r>
          </a:p>
          <a:p>
            <a:pPr>
              <a:lnSpc>
                <a:spcPts val="1959"/>
              </a:lnSpc>
            </a:pPr>
            <a:r>
              <a:rPr lang="en-US" sz="1399">
                <a:solidFill>
                  <a:srgbClr val="737373"/>
                </a:solidFill>
                <a:latin typeface="Montserrat Light"/>
              </a:rPr>
              <a:t>Visions should identify your “</a:t>
            </a:r>
            <a:r>
              <a:rPr lang="en-US" sz="1399">
                <a:solidFill>
                  <a:srgbClr val="737373"/>
                </a:solidFill>
                <a:latin typeface="Montserrat Light Bold"/>
              </a:rPr>
              <a:t>What</a:t>
            </a:r>
            <a:r>
              <a:rPr lang="en-US" sz="1399">
                <a:solidFill>
                  <a:srgbClr val="737373"/>
                </a:solidFill>
                <a:latin typeface="Montserrat Light"/>
              </a:rPr>
              <a:t>”,  your intent – What you wish </a:t>
            </a:r>
          </a:p>
          <a:p>
            <a:pPr>
              <a:lnSpc>
                <a:spcPts val="1959"/>
              </a:lnSpc>
            </a:pPr>
            <a:r>
              <a:rPr lang="en-US" sz="1399">
                <a:solidFill>
                  <a:srgbClr val="737373"/>
                </a:solidFill>
                <a:latin typeface="Montserrat Light"/>
              </a:rPr>
              <a:t>to achieve (</a:t>
            </a:r>
            <a:r>
              <a:rPr lang="en-US" sz="1399">
                <a:solidFill>
                  <a:srgbClr val="737373"/>
                </a:solidFill>
                <a:latin typeface="Montserrat Light Italics"/>
              </a:rPr>
              <a:t>to own a brand new car, or retire from the chair or salon)</a:t>
            </a:r>
            <a:r>
              <a:rPr lang="en-US" sz="1399">
                <a:solidFill>
                  <a:srgbClr val="737373"/>
                </a:solidFill>
                <a:latin typeface="Montserrat Light"/>
              </a:rPr>
              <a:t> </a:t>
            </a:r>
          </a:p>
          <a:p>
            <a:pPr>
              <a:lnSpc>
                <a:spcPts val="1959"/>
              </a:lnSpc>
            </a:pPr>
            <a:r>
              <a:rPr lang="en-US" sz="1399">
                <a:solidFill>
                  <a:srgbClr val="737373"/>
                </a:solidFill>
                <a:latin typeface="Montserrat Light"/>
              </a:rPr>
              <a:t>and most importantly the “</a:t>
            </a:r>
            <a:r>
              <a:rPr lang="en-US" sz="1399">
                <a:solidFill>
                  <a:srgbClr val="737373"/>
                </a:solidFill>
                <a:latin typeface="Montserrat Light Bold"/>
              </a:rPr>
              <a:t>Why</a:t>
            </a:r>
            <a:r>
              <a:rPr lang="en-US" sz="1399">
                <a:solidFill>
                  <a:srgbClr val="737373"/>
                </a:solidFill>
                <a:latin typeface="Montserrat Light"/>
              </a:rPr>
              <a:t>” this is your purpose for setting </a:t>
            </a:r>
          </a:p>
          <a:p>
            <a:pPr>
              <a:lnSpc>
                <a:spcPts val="1959"/>
              </a:lnSpc>
            </a:pPr>
            <a:r>
              <a:rPr lang="en-US" sz="1399">
                <a:solidFill>
                  <a:srgbClr val="737373"/>
                </a:solidFill>
                <a:latin typeface="Montserrat Light"/>
              </a:rPr>
              <a:t>the vision (to give me financial freedom, to provide flexibility around child care).  </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The </a:t>
            </a:r>
            <a:r>
              <a:rPr lang="en-US" sz="1399">
                <a:solidFill>
                  <a:srgbClr val="737373"/>
                </a:solidFill>
                <a:latin typeface="Montserrat Light Bold"/>
              </a:rPr>
              <a:t>“Why”</a:t>
            </a:r>
            <a:r>
              <a:rPr lang="en-US" sz="1399">
                <a:solidFill>
                  <a:srgbClr val="737373"/>
                </a:solidFill>
                <a:latin typeface="Montserrat Light"/>
              </a:rPr>
              <a:t> is very important as it motivates you to achieve and push yourself; this is different for everyone and could be success,</a:t>
            </a:r>
          </a:p>
          <a:p>
            <a:pPr>
              <a:lnSpc>
                <a:spcPts val="1959"/>
              </a:lnSpc>
            </a:pPr>
            <a:r>
              <a:rPr lang="en-US" sz="1399">
                <a:solidFill>
                  <a:srgbClr val="737373"/>
                </a:solidFill>
                <a:latin typeface="Montserrat Light"/>
              </a:rPr>
              <a:t>recognition, flexibility or financial freedom.</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Finally, the </a:t>
            </a:r>
            <a:r>
              <a:rPr lang="en-US" sz="1399">
                <a:solidFill>
                  <a:srgbClr val="737373"/>
                </a:solidFill>
                <a:latin typeface="Montserrat Light Bold"/>
              </a:rPr>
              <a:t>“How”,</a:t>
            </a:r>
            <a:r>
              <a:rPr lang="en-US" sz="1399">
                <a:solidFill>
                  <a:srgbClr val="737373"/>
                </a:solidFill>
                <a:latin typeface="Montserrat Light"/>
              </a:rPr>
              <a:t> this is the planning section (covered later), the HOW you are going to achieve your vision – what actions you need to take to move you forward.</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How a vision helps you make decisions – Example:</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Bold"/>
              </a:rPr>
              <a:t>You are a mobile coach assessor and teacher  </a:t>
            </a:r>
          </a:p>
          <a:p>
            <a:pPr>
              <a:lnSpc>
                <a:spcPts val="1959"/>
              </a:lnSpc>
            </a:pPr>
            <a:endParaRPr lang="en-US" sz="1399">
              <a:solidFill>
                <a:srgbClr val="737373"/>
              </a:solidFill>
              <a:latin typeface="Montserrat Light Bold"/>
            </a:endParaRPr>
          </a:p>
          <a:p>
            <a:pPr>
              <a:lnSpc>
                <a:spcPts val="1959"/>
              </a:lnSpc>
            </a:pPr>
            <a:r>
              <a:rPr lang="en-US" sz="1399">
                <a:solidFill>
                  <a:srgbClr val="737373"/>
                </a:solidFill>
                <a:latin typeface="Montserrat Light"/>
              </a:rPr>
              <a:t>Your vision is to build a business that gives you flexibility around your family. </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a:rPr>
              <a:t>A college offers you a position, guaranteed wages, full time, one day off in the week and working every Saturday. </a:t>
            </a:r>
          </a:p>
          <a:p>
            <a:pPr>
              <a:lnSpc>
                <a:spcPts val="1959"/>
              </a:lnSpc>
            </a:pPr>
            <a:endParaRPr lang="en-US" sz="1399">
              <a:solidFill>
                <a:srgbClr val="737373"/>
              </a:solidFill>
              <a:latin typeface="Montserrat Light"/>
            </a:endParaRPr>
          </a:p>
          <a:p>
            <a:pPr>
              <a:lnSpc>
                <a:spcPts val="1959"/>
              </a:lnSpc>
            </a:pPr>
            <a:r>
              <a:rPr lang="en-US" sz="1399">
                <a:solidFill>
                  <a:srgbClr val="737373"/>
                </a:solidFill>
                <a:latin typeface="Montserrat Light Bold"/>
              </a:rPr>
              <a:t>What do you say? </a:t>
            </a:r>
          </a:p>
          <a:p>
            <a:pPr>
              <a:lnSpc>
                <a:spcPts val="1959"/>
              </a:lnSpc>
            </a:pPr>
            <a:r>
              <a:rPr lang="en-US" sz="1399">
                <a:solidFill>
                  <a:srgbClr val="737373"/>
                </a:solidFill>
                <a:latin typeface="Montserrat Light"/>
              </a:rPr>
              <a:t> </a:t>
            </a:r>
          </a:p>
          <a:p>
            <a:pPr>
              <a:lnSpc>
                <a:spcPts val="1959"/>
              </a:lnSpc>
            </a:pPr>
            <a:r>
              <a:rPr lang="en-US" sz="1399">
                <a:solidFill>
                  <a:srgbClr val="737373"/>
                </a:solidFill>
                <a:latin typeface="Montserrat Light"/>
              </a:rPr>
              <a:t>By having a “vision” documented you have something to go back to, to reflect, to adjust and to re-focus your attention as to what you wish to achieve.</a:t>
            </a:r>
          </a:p>
          <a:p>
            <a:pPr>
              <a:lnSpc>
                <a:spcPts val="1959"/>
              </a:lnSpc>
            </a:pPr>
            <a:endParaRPr lang="en-US" sz="1399">
              <a:solidFill>
                <a:srgbClr val="737373"/>
              </a:solidFill>
              <a:latin typeface="Montserrat Light"/>
            </a:endParaRPr>
          </a:p>
        </p:txBody>
      </p:sp>
      <p:sp>
        <p:nvSpPr>
          <p:cNvPr id="3" name="TextBox 3"/>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4" name="Group 4"/>
          <p:cNvGrpSpPr/>
          <p:nvPr/>
        </p:nvGrpSpPr>
        <p:grpSpPr>
          <a:xfrm>
            <a:off x="-205555" y="9936000"/>
            <a:ext cx="7958410" cy="1130412"/>
            <a:chOff x="0" y="0"/>
            <a:chExt cx="10578752" cy="1502606"/>
          </a:xfrm>
        </p:grpSpPr>
        <p:sp>
          <p:nvSpPr>
            <p:cNvPr id="5" name="Freeform 5"/>
            <p:cNvSpPr/>
            <p:nvPr/>
          </p:nvSpPr>
          <p:spPr>
            <a:xfrm>
              <a:off x="0" y="0"/>
              <a:ext cx="10578752" cy="1502606"/>
            </a:xfrm>
            <a:custGeom>
              <a:avLst/>
              <a:gdLst/>
              <a:ahLst/>
              <a:cxnLst/>
              <a:rect l="l" t="t" r="r" b="b"/>
              <a:pathLst>
                <a:path w="10578752" h="1502606">
                  <a:moveTo>
                    <a:pt x="0" y="0"/>
                  </a:moveTo>
                  <a:lnTo>
                    <a:pt x="10578752" y="0"/>
                  </a:lnTo>
                  <a:lnTo>
                    <a:pt x="10578752" y="1502606"/>
                  </a:lnTo>
                  <a:lnTo>
                    <a:pt x="0" y="1502606"/>
                  </a:lnTo>
                  <a:close/>
                </a:path>
              </a:pathLst>
            </a:custGeom>
            <a:solidFill>
              <a:srgbClr val="F4E4E9"/>
            </a:solidFill>
          </p:spPr>
        </p:sp>
      </p:grpSp>
      <p:sp>
        <p:nvSpPr>
          <p:cNvPr id="6" name="TextBox 6"/>
          <p:cNvSpPr txBox="1"/>
          <p:nvPr/>
        </p:nvSpPr>
        <p:spPr>
          <a:xfrm>
            <a:off x="383635" y="10583537"/>
            <a:ext cx="1420747" cy="108463"/>
          </a:xfrm>
          <a:prstGeom prst="rect">
            <a:avLst/>
          </a:prstGeom>
        </p:spPr>
        <p:txBody>
          <a:bodyPr lIns="0" tIns="0" rIns="0" bIns="0" rtlCol="0" anchor="t">
            <a:spAutoFit/>
          </a:bodyPr>
          <a:lstStyle/>
          <a:p>
            <a:pPr algn="ctr">
              <a:lnSpc>
                <a:spcPts val="993"/>
              </a:lnSpc>
            </a:pPr>
            <a:endParaRPr/>
          </a:p>
        </p:txBody>
      </p:sp>
      <p:grpSp>
        <p:nvGrpSpPr>
          <p:cNvPr id="7" name="Group 7"/>
          <p:cNvGrpSpPr/>
          <p:nvPr/>
        </p:nvGrpSpPr>
        <p:grpSpPr>
          <a:xfrm>
            <a:off x="6234370" y="10083523"/>
            <a:ext cx="619346" cy="494495"/>
            <a:chOff x="0" y="0"/>
            <a:chExt cx="825795" cy="659327"/>
          </a:xfrm>
        </p:grpSpPr>
        <p:pic>
          <p:nvPicPr>
            <p:cNvPr id="8" name="Picture 8"/>
            <p:cNvPicPr>
              <a:picLocks noChangeAspect="1"/>
            </p:cNvPicPr>
            <p:nvPr/>
          </p:nvPicPr>
          <p:blipFill>
            <a:blip r:embed="rId2"/>
            <a:srcRect l="2747" r="2747"/>
            <a:stretch>
              <a:fillRect/>
            </a:stretch>
          </p:blipFill>
          <p:spPr>
            <a:xfrm>
              <a:off x="0" y="0"/>
              <a:ext cx="825795" cy="659327"/>
            </a:xfrm>
            <a:prstGeom prst="rect">
              <a:avLst/>
            </a:prstGeom>
          </p:spPr>
        </p:pic>
      </p:grpSp>
      <p:sp>
        <p:nvSpPr>
          <p:cNvPr id="9" name="TextBox 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10" name="Group 10"/>
          <p:cNvGrpSpPr/>
          <p:nvPr/>
        </p:nvGrpSpPr>
        <p:grpSpPr>
          <a:xfrm>
            <a:off x="187552" y="10091698"/>
            <a:ext cx="2014522" cy="541902"/>
            <a:chOff x="0" y="0"/>
            <a:chExt cx="2686029" cy="722536"/>
          </a:xfrm>
        </p:grpSpPr>
        <p:sp>
          <p:nvSpPr>
            <p:cNvPr id="11" name="TextBox 11"/>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2" name="TextBox 12"/>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13" name="TextBox 13"/>
          <p:cNvSpPr txBox="1"/>
          <p:nvPr/>
        </p:nvSpPr>
        <p:spPr>
          <a:xfrm>
            <a:off x="699468" y="10247163"/>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9468" y="1716338"/>
            <a:ext cx="6010940" cy="6845541"/>
          </a:xfrm>
          <a:prstGeom prst="rect">
            <a:avLst/>
          </a:prstGeom>
        </p:spPr>
        <p:txBody>
          <a:bodyPr lIns="0" tIns="0" rIns="0" bIns="0" rtlCol="0" anchor="t">
            <a:spAutoFit/>
          </a:bodyPr>
          <a:lstStyle/>
          <a:p>
            <a:pPr>
              <a:lnSpc>
                <a:spcPts val="1959"/>
              </a:lnSpc>
              <a:spcBef>
                <a:spcPct val="0"/>
              </a:spcBef>
            </a:pPr>
            <a:r>
              <a:rPr lang="en-US" sz="1400">
                <a:solidFill>
                  <a:srgbClr val="737373"/>
                </a:solidFill>
                <a:latin typeface="Montserrat Light"/>
              </a:rPr>
              <a:t>First think about how you would like to document your vision, either by creation of a “Vision Board” - the cutting and sticking of  images and quotes onto a poster,</a:t>
            </a:r>
          </a:p>
          <a:p>
            <a:pPr>
              <a:lnSpc>
                <a:spcPts val="1959"/>
              </a:lnSpc>
              <a:spcBef>
                <a:spcPct val="0"/>
              </a:spcBef>
            </a:pPr>
            <a:endParaRPr lang="en-US" sz="1400">
              <a:solidFill>
                <a:srgbClr val="737373"/>
              </a:solidFill>
              <a:latin typeface="Montserrat Light"/>
            </a:endParaRPr>
          </a:p>
          <a:p>
            <a:pPr>
              <a:lnSpc>
                <a:spcPts val="1959"/>
              </a:lnSpc>
              <a:spcBef>
                <a:spcPct val="0"/>
              </a:spcBef>
            </a:pPr>
            <a:r>
              <a:rPr lang="en-US" sz="1400">
                <a:solidFill>
                  <a:srgbClr val="737373"/>
                </a:solidFill>
                <a:latin typeface="Montserrat Light"/>
              </a:rPr>
              <a:t>or</a:t>
            </a:r>
          </a:p>
          <a:p>
            <a:pPr>
              <a:lnSpc>
                <a:spcPts val="1959"/>
              </a:lnSpc>
              <a:spcBef>
                <a:spcPct val="0"/>
              </a:spcBef>
            </a:pPr>
            <a:endParaRPr lang="en-US" sz="1400">
              <a:solidFill>
                <a:srgbClr val="737373"/>
              </a:solidFill>
              <a:latin typeface="Montserrat Light"/>
            </a:endParaRPr>
          </a:p>
          <a:p>
            <a:pPr>
              <a:lnSpc>
                <a:spcPts val="1960"/>
              </a:lnSpc>
              <a:spcBef>
                <a:spcPct val="0"/>
              </a:spcBef>
            </a:pPr>
            <a:r>
              <a:rPr lang="en-US" sz="1400">
                <a:solidFill>
                  <a:srgbClr val="737373"/>
                </a:solidFill>
                <a:latin typeface="Montserrat Light"/>
              </a:rPr>
              <a:t>Writing a “Story” or “Vision Description” by way of a documented account that could be a “day in the life of” or any written document that feels right!</a:t>
            </a:r>
          </a:p>
          <a:p>
            <a:pPr>
              <a:lnSpc>
                <a:spcPts val="1959"/>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endParaRPr lang="en-US" sz="1400">
              <a:solidFill>
                <a:srgbClr val="737373"/>
              </a:solidFill>
              <a:latin typeface="Montserrat Light"/>
            </a:endParaRPr>
          </a:p>
          <a:p>
            <a:pPr>
              <a:lnSpc>
                <a:spcPts val="1960"/>
              </a:lnSpc>
              <a:spcBef>
                <a:spcPct val="0"/>
              </a:spcBef>
            </a:pPr>
            <a:r>
              <a:rPr lang="en-US" sz="1400">
                <a:solidFill>
                  <a:srgbClr val="737373"/>
                </a:solidFill>
                <a:latin typeface="Montserrat Light"/>
              </a:rPr>
              <a:t>The visioning exercise is about visualising yourself at a time in the future where your business is exactly as you want it to be.  It may be you don’t know exactly what that is yet! Don’t worry, just use your imagination for the minute and see what you come up with. </a:t>
            </a:r>
          </a:p>
          <a:p>
            <a:pPr>
              <a:lnSpc>
                <a:spcPts val="1960"/>
              </a:lnSpc>
              <a:spcBef>
                <a:spcPct val="0"/>
              </a:spcBef>
            </a:pPr>
            <a:r>
              <a:rPr lang="en-US" sz="1400">
                <a:solidFill>
                  <a:srgbClr val="737373"/>
                </a:solidFill>
                <a:latin typeface="Montserrat Light"/>
              </a:rPr>
              <a:t> </a:t>
            </a:r>
          </a:p>
          <a:p>
            <a:pPr>
              <a:lnSpc>
                <a:spcPts val="1960"/>
              </a:lnSpc>
              <a:spcBef>
                <a:spcPct val="0"/>
              </a:spcBef>
            </a:pPr>
            <a:r>
              <a:rPr lang="en-US" sz="1400">
                <a:solidFill>
                  <a:srgbClr val="737373"/>
                </a:solidFill>
                <a:latin typeface="Montserrat Light"/>
              </a:rPr>
              <a:t>Think about how you would like your life to look in ONE YEARS TIME, TWO YEARS TIME, or THREE YEARS TIME!</a:t>
            </a:r>
          </a:p>
          <a:p>
            <a:pPr>
              <a:lnSpc>
                <a:spcPts val="1960"/>
              </a:lnSpc>
              <a:spcBef>
                <a:spcPct val="0"/>
              </a:spcBef>
            </a:pPr>
            <a:endParaRPr lang="en-US" sz="1400">
              <a:solidFill>
                <a:srgbClr val="737373"/>
              </a:solidFill>
              <a:latin typeface="Montserrat Light"/>
            </a:endParaRPr>
          </a:p>
          <a:p>
            <a:pPr>
              <a:lnSpc>
                <a:spcPts val="1960"/>
              </a:lnSpc>
              <a:spcBef>
                <a:spcPct val="0"/>
              </a:spcBef>
            </a:pPr>
            <a:r>
              <a:rPr lang="en-US" sz="1400">
                <a:solidFill>
                  <a:srgbClr val="737373"/>
                </a:solidFill>
                <a:latin typeface="Montserrat Light"/>
              </a:rPr>
              <a:t>Remember - This is not cast in stone – there is no wrong –</a:t>
            </a:r>
          </a:p>
          <a:p>
            <a:pPr>
              <a:lnSpc>
                <a:spcPts val="1959"/>
              </a:lnSpc>
              <a:spcBef>
                <a:spcPct val="0"/>
              </a:spcBef>
            </a:pPr>
            <a:r>
              <a:rPr lang="en-US" sz="1400">
                <a:solidFill>
                  <a:srgbClr val="737373"/>
                </a:solidFill>
                <a:latin typeface="Montserrat Light"/>
              </a:rPr>
              <a:t>there is only YOU – and it can be adapted, changed, tweaked!</a:t>
            </a:r>
          </a:p>
        </p:txBody>
      </p:sp>
      <p:sp>
        <p:nvSpPr>
          <p:cNvPr id="3" name="Freeform 3"/>
          <p:cNvSpPr/>
          <p:nvPr/>
        </p:nvSpPr>
        <p:spPr>
          <a:xfrm>
            <a:off x="2202074" y="4249804"/>
            <a:ext cx="3005729" cy="1735184"/>
          </a:xfrm>
          <a:custGeom>
            <a:avLst/>
            <a:gdLst/>
            <a:ahLst/>
            <a:cxnLst/>
            <a:rect l="l" t="t" r="r" b="b"/>
            <a:pathLst>
              <a:path w="3005729" h="1735184">
                <a:moveTo>
                  <a:pt x="0" y="0"/>
                </a:moveTo>
                <a:lnTo>
                  <a:pt x="3005729" y="0"/>
                </a:lnTo>
                <a:lnTo>
                  <a:pt x="3005729" y="1735184"/>
                </a:lnTo>
                <a:lnTo>
                  <a:pt x="0" y="1735184"/>
                </a:lnTo>
                <a:lnTo>
                  <a:pt x="0" y="0"/>
                </a:lnTo>
                <a:close/>
              </a:path>
            </a:pathLst>
          </a:custGeom>
          <a:blipFill>
            <a:blip r:embed="rId2"/>
            <a:stretch>
              <a:fillRect l="-27041" t="-43182" r="-27464" b="-35131"/>
            </a:stretch>
          </a:blipFill>
        </p:spPr>
      </p:sp>
      <p:sp>
        <p:nvSpPr>
          <p:cNvPr id="4" name="TextBox 4"/>
          <p:cNvSpPr txBox="1"/>
          <p:nvPr/>
        </p:nvSpPr>
        <p:spPr>
          <a:xfrm>
            <a:off x="0" y="281052"/>
            <a:ext cx="7560000" cy="379857"/>
          </a:xfrm>
          <a:prstGeom prst="rect">
            <a:avLst/>
          </a:prstGeom>
        </p:spPr>
        <p:txBody>
          <a:bodyPr lIns="0" tIns="0" rIns="0" bIns="0" rtlCol="0" anchor="t">
            <a:spAutoFit/>
          </a:bodyPr>
          <a:lstStyle/>
          <a:p>
            <a:pPr algn="ctr">
              <a:lnSpc>
                <a:spcPts val="3024"/>
              </a:lnSpc>
            </a:pPr>
            <a:r>
              <a:rPr lang="en-US" sz="2100" spc="252">
                <a:solidFill>
                  <a:srgbClr val="F4E3E9"/>
                </a:solidFill>
                <a:latin typeface="Montserrat Light Bold"/>
              </a:rPr>
              <a:t>TOPIC ONE</a:t>
            </a:r>
          </a:p>
        </p:txBody>
      </p:sp>
      <p:grpSp>
        <p:nvGrpSpPr>
          <p:cNvPr id="5" name="Group 5"/>
          <p:cNvGrpSpPr/>
          <p:nvPr/>
        </p:nvGrpSpPr>
        <p:grpSpPr>
          <a:xfrm>
            <a:off x="-230956" y="9936000"/>
            <a:ext cx="7996511" cy="1130412"/>
            <a:chOff x="0" y="0"/>
            <a:chExt cx="10629398" cy="1502606"/>
          </a:xfrm>
        </p:grpSpPr>
        <p:sp>
          <p:nvSpPr>
            <p:cNvPr id="6" name="Freeform 6"/>
            <p:cNvSpPr/>
            <p:nvPr/>
          </p:nvSpPr>
          <p:spPr>
            <a:xfrm>
              <a:off x="0" y="0"/>
              <a:ext cx="10629398" cy="1502606"/>
            </a:xfrm>
            <a:custGeom>
              <a:avLst/>
              <a:gdLst/>
              <a:ahLst/>
              <a:cxnLst/>
              <a:rect l="l" t="t" r="r" b="b"/>
              <a:pathLst>
                <a:path w="10629398" h="1502606">
                  <a:moveTo>
                    <a:pt x="0" y="0"/>
                  </a:moveTo>
                  <a:lnTo>
                    <a:pt x="10629398" y="0"/>
                  </a:lnTo>
                  <a:lnTo>
                    <a:pt x="10629398" y="1502606"/>
                  </a:lnTo>
                  <a:lnTo>
                    <a:pt x="0" y="1502606"/>
                  </a:lnTo>
                  <a:close/>
                </a:path>
              </a:pathLst>
            </a:custGeom>
            <a:solidFill>
              <a:srgbClr val="F4E4E9"/>
            </a:solidFill>
          </p:spPr>
        </p:sp>
      </p:grpSp>
      <p:grpSp>
        <p:nvGrpSpPr>
          <p:cNvPr id="7" name="Group 7"/>
          <p:cNvGrpSpPr/>
          <p:nvPr/>
        </p:nvGrpSpPr>
        <p:grpSpPr>
          <a:xfrm>
            <a:off x="6234370" y="10083523"/>
            <a:ext cx="619346" cy="494495"/>
            <a:chOff x="0" y="0"/>
            <a:chExt cx="825795" cy="659327"/>
          </a:xfrm>
        </p:grpSpPr>
        <p:pic>
          <p:nvPicPr>
            <p:cNvPr id="8" name="Picture 8"/>
            <p:cNvPicPr>
              <a:picLocks noChangeAspect="1"/>
            </p:cNvPicPr>
            <p:nvPr/>
          </p:nvPicPr>
          <p:blipFill>
            <a:blip r:embed="rId3"/>
            <a:srcRect l="2747" r="2747"/>
            <a:stretch>
              <a:fillRect/>
            </a:stretch>
          </p:blipFill>
          <p:spPr>
            <a:xfrm>
              <a:off x="0" y="0"/>
              <a:ext cx="825795" cy="659327"/>
            </a:xfrm>
            <a:prstGeom prst="rect">
              <a:avLst/>
            </a:prstGeom>
          </p:spPr>
        </p:pic>
      </p:grpSp>
      <p:sp>
        <p:nvSpPr>
          <p:cNvPr id="9" name="TextBox 9"/>
          <p:cNvSpPr txBox="1"/>
          <p:nvPr/>
        </p:nvSpPr>
        <p:spPr>
          <a:xfrm>
            <a:off x="0" y="568322"/>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VISION</a:t>
            </a:r>
          </a:p>
        </p:txBody>
      </p:sp>
      <p:grpSp>
        <p:nvGrpSpPr>
          <p:cNvPr id="10" name="Group 10"/>
          <p:cNvGrpSpPr/>
          <p:nvPr/>
        </p:nvGrpSpPr>
        <p:grpSpPr>
          <a:xfrm>
            <a:off x="224551" y="10100009"/>
            <a:ext cx="2014522" cy="541902"/>
            <a:chOff x="0" y="0"/>
            <a:chExt cx="2686029" cy="722536"/>
          </a:xfrm>
        </p:grpSpPr>
        <p:sp>
          <p:nvSpPr>
            <p:cNvPr id="11" name="TextBox 11"/>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2" name="TextBox 12"/>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
        <p:nvSpPr>
          <p:cNvPr id="13" name="TextBox 13"/>
          <p:cNvSpPr txBox="1"/>
          <p:nvPr/>
        </p:nvSpPr>
        <p:spPr>
          <a:xfrm>
            <a:off x="717998" y="10252395"/>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255" y="9936000"/>
            <a:ext cx="8009211" cy="1130412"/>
            <a:chOff x="0" y="0"/>
            <a:chExt cx="10646279" cy="1502606"/>
          </a:xfrm>
        </p:grpSpPr>
        <p:sp>
          <p:nvSpPr>
            <p:cNvPr id="3" name="Freeform 3"/>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4" name="Group 4"/>
          <p:cNvGrpSpPr/>
          <p:nvPr/>
        </p:nvGrpSpPr>
        <p:grpSpPr>
          <a:xfrm>
            <a:off x="6234370" y="10083523"/>
            <a:ext cx="619346" cy="494495"/>
            <a:chOff x="0" y="0"/>
            <a:chExt cx="825795" cy="659327"/>
          </a:xfrm>
        </p:grpSpPr>
        <p:pic>
          <p:nvPicPr>
            <p:cNvPr id="5" name="Picture 5"/>
            <p:cNvPicPr>
              <a:picLocks noChangeAspect="1"/>
            </p:cNvPicPr>
            <p:nvPr/>
          </p:nvPicPr>
          <p:blipFill>
            <a:blip r:embed="rId2"/>
            <a:srcRect l="2747" r="2747"/>
            <a:stretch>
              <a:fillRect/>
            </a:stretch>
          </p:blipFill>
          <p:spPr>
            <a:xfrm>
              <a:off x="0" y="0"/>
              <a:ext cx="825795" cy="659327"/>
            </a:xfrm>
            <a:prstGeom prst="rect">
              <a:avLst/>
            </a:prstGeom>
          </p:spPr>
        </p:pic>
      </p:grpSp>
      <p:sp>
        <p:nvSpPr>
          <p:cNvPr id="6" name="TextBox 6"/>
          <p:cNvSpPr txBox="1"/>
          <p:nvPr/>
        </p:nvSpPr>
        <p:spPr>
          <a:xfrm>
            <a:off x="356279" y="591143"/>
            <a:ext cx="6931920" cy="7925435"/>
          </a:xfrm>
          <a:prstGeom prst="rect">
            <a:avLst/>
          </a:prstGeom>
        </p:spPr>
        <p:txBody>
          <a:bodyPr lIns="0" tIns="0" rIns="0" bIns="0" rtlCol="0" anchor="t">
            <a:spAutoFit/>
          </a:bodyPr>
          <a:lstStyle/>
          <a:p>
            <a:pPr>
              <a:lnSpc>
                <a:spcPts val="1960"/>
              </a:lnSpc>
            </a:pPr>
            <a:r>
              <a:rPr lang="en-US" sz="1400">
                <a:solidFill>
                  <a:srgbClr val="737373"/>
                </a:solidFill>
                <a:latin typeface="Montserrat Light Bold"/>
              </a:rPr>
              <a:t>Sarah's “Vision”</a:t>
            </a:r>
          </a:p>
          <a:p>
            <a:pPr>
              <a:lnSpc>
                <a:spcPts val="1960"/>
              </a:lnSpc>
            </a:pPr>
            <a:r>
              <a:rPr lang="en-US" sz="1400">
                <a:solidFill>
                  <a:srgbClr val="737373"/>
                </a:solidFill>
                <a:latin typeface="Montserrat Light"/>
              </a:rPr>
              <a:t>I am sitting in my cabin in my garden in March 2026 with my morning coffee looking back at my house that Andy and I have converted into our dream home with its open planned downstairs. It has a gym, a walk-in wardrobe, state of the art kitchen with all the gadgets! All our bedrooms have Vellux windows where the sunlight streams in every morning making me feel glad that I am alive and I am grateful for every new day. What's more I only work when I want to and I have multiple successful businesses with a net worth of £5,000,000. I have teams that run all my businesses on a day to day basis and I have coached 100's of hair and beauty professionals to make more money than they have ever dreamed of.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 am personally generating a reoccurring passive income of £20,000 a month as a minimum and I have created a legacy that can be handed down to my kids and their kids.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 regularly speak on stages all over the world inspiring 1000's of people to pursue their dreams and have won many business awards for the work that I do and I only now have to do what love.</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Andy and I regularly travel in our motor-home all over Europe and the UK and I work from the places we travel to if I choose to.  I have a minimum 13 weeks holiday scheduled a year and I often take family and friends with me. I only stay in 5 star accommodation and travel first class to all of the countries on my bucket list and have just booked our 3 month luxury world cruise that I cannot wait to go on.  </a:t>
            </a:r>
          </a:p>
          <a:p>
            <a:pPr>
              <a:lnSpc>
                <a:spcPts val="1960"/>
              </a:lnSpc>
            </a:pPr>
            <a:endParaRPr lang="en-US" sz="1400">
              <a:solidFill>
                <a:srgbClr val="737373"/>
              </a:solidFill>
              <a:latin typeface="Montserrat Light"/>
            </a:endParaRPr>
          </a:p>
          <a:p>
            <a:pPr>
              <a:lnSpc>
                <a:spcPts val="1960"/>
              </a:lnSpc>
            </a:pPr>
            <a:r>
              <a:rPr lang="en-US" sz="1400">
                <a:solidFill>
                  <a:srgbClr val="737373"/>
                </a:solidFill>
                <a:latin typeface="Montserrat Light"/>
              </a:rPr>
              <a:t>I am the fittest and slimmest I have ever been with so much energy. I spend lots of time with my children and grandchildren teaching them what is important and encouraging them to live their best life. I have a network of family and friends that love me for who am I and enjoy spending time doing the things we all love to do.  </a:t>
            </a:r>
          </a:p>
        </p:txBody>
      </p:sp>
      <p:sp>
        <p:nvSpPr>
          <p:cNvPr id="7" name="TextBox 7"/>
          <p:cNvSpPr txBox="1"/>
          <p:nvPr/>
        </p:nvSpPr>
        <p:spPr>
          <a:xfrm>
            <a:off x="0" y="-76200"/>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SARAH VISION</a:t>
            </a:r>
          </a:p>
        </p:txBody>
      </p:sp>
      <p:sp>
        <p:nvSpPr>
          <p:cNvPr id="8" name="TextBox 8"/>
          <p:cNvSpPr txBox="1"/>
          <p:nvPr/>
        </p:nvSpPr>
        <p:spPr>
          <a:xfrm>
            <a:off x="799410" y="10217410"/>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9" name="Group 9"/>
          <p:cNvGrpSpPr/>
          <p:nvPr/>
        </p:nvGrpSpPr>
        <p:grpSpPr>
          <a:xfrm>
            <a:off x="356279" y="10084159"/>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255" y="9936000"/>
            <a:ext cx="8009211" cy="1130412"/>
            <a:chOff x="0" y="0"/>
            <a:chExt cx="10646279" cy="1502606"/>
          </a:xfrm>
        </p:grpSpPr>
        <p:sp>
          <p:nvSpPr>
            <p:cNvPr id="3" name="Freeform 3"/>
            <p:cNvSpPr/>
            <p:nvPr/>
          </p:nvSpPr>
          <p:spPr>
            <a:xfrm>
              <a:off x="0" y="0"/>
              <a:ext cx="10646280" cy="1502606"/>
            </a:xfrm>
            <a:custGeom>
              <a:avLst/>
              <a:gdLst/>
              <a:ahLst/>
              <a:cxnLst/>
              <a:rect l="l" t="t" r="r" b="b"/>
              <a:pathLst>
                <a:path w="10646280" h="1502606">
                  <a:moveTo>
                    <a:pt x="0" y="0"/>
                  </a:moveTo>
                  <a:lnTo>
                    <a:pt x="10646280" y="0"/>
                  </a:lnTo>
                  <a:lnTo>
                    <a:pt x="10646280" y="1502606"/>
                  </a:lnTo>
                  <a:lnTo>
                    <a:pt x="0" y="1502606"/>
                  </a:lnTo>
                  <a:close/>
                </a:path>
              </a:pathLst>
            </a:custGeom>
            <a:solidFill>
              <a:srgbClr val="F4E4E9"/>
            </a:solidFill>
          </p:spPr>
        </p:sp>
      </p:grpSp>
      <p:grpSp>
        <p:nvGrpSpPr>
          <p:cNvPr id="4" name="Group 4"/>
          <p:cNvGrpSpPr/>
          <p:nvPr/>
        </p:nvGrpSpPr>
        <p:grpSpPr>
          <a:xfrm>
            <a:off x="6234370" y="10083523"/>
            <a:ext cx="619346" cy="494495"/>
            <a:chOff x="0" y="0"/>
            <a:chExt cx="825795" cy="659327"/>
          </a:xfrm>
        </p:grpSpPr>
        <p:pic>
          <p:nvPicPr>
            <p:cNvPr id="5" name="Picture 5"/>
            <p:cNvPicPr>
              <a:picLocks noChangeAspect="1"/>
            </p:cNvPicPr>
            <p:nvPr/>
          </p:nvPicPr>
          <p:blipFill>
            <a:blip r:embed="rId2"/>
            <a:srcRect l="2747" r="2747"/>
            <a:stretch>
              <a:fillRect/>
            </a:stretch>
          </p:blipFill>
          <p:spPr>
            <a:xfrm>
              <a:off x="0" y="0"/>
              <a:ext cx="825795" cy="659327"/>
            </a:xfrm>
            <a:prstGeom prst="rect">
              <a:avLst/>
            </a:prstGeom>
          </p:spPr>
        </p:pic>
      </p:grpSp>
      <p:sp>
        <p:nvSpPr>
          <p:cNvPr id="6" name="Freeform 6"/>
          <p:cNvSpPr/>
          <p:nvPr/>
        </p:nvSpPr>
        <p:spPr>
          <a:xfrm>
            <a:off x="648000" y="720000"/>
            <a:ext cx="6536705" cy="8735399"/>
          </a:xfrm>
          <a:custGeom>
            <a:avLst/>
            <a:gdLst/>
            <a:ahLst/>
            <a:cxnLst/>
            <a:rect l="l" t="t" r="r" b="b"/>
            <a:pathLst>
              <a:path w="6536705" h="8735399">
                <a:moveTo>
                  <a:pt x="0" y="0"/>
                </a:moveTo>
                <a:lnTo>
                  <a:pt x="6536705" y="0"/>
                </a:lnTo>
                <a:lnTo>
                  <a:pt x="6536705" y="8735399"/>
                </a:lnTo>
                <a:lnTo>
                  <a:pt x="0" y="8735399"/>
                </a:lnTo>
                <a:lnTo>
                  <a:pt x="0" y="0"/>
                </a:lnTo>
                <a:close/>
              </a:path>
            </a:pathLst>
          </a:custGeom>
          <a:blipFill>
            <a:blip r:embed="rId3"/>
            <a:stretch>
              <a:fillRect l="-1400" t="-3110" b="-2214"/>
            </a:stretch>
          </a:blipFill>
        </p:spPr>
      </p:sp>
      <p:sp>
        <p:nvSpPr>
          <p:cNvPr id="7" name="TextBox 7"/>
          <p:cNvSpPr txBox="1"/>
          <p:nvPr/>
        </p:nvSpPr>
        <p:spPr>
          <a:xfrm>
            <a:off x="0" y="-76200"/>
            <a:ext cx="7560000" cy="562340"/>
          </a:xfrm>
          <a:prstGeom prst="rect">
            <a:avLst/>
          </a:prstGeom>
        </p:spPr>
        <p:txBody>
          <a:bodyPr lIns="0" tIns="0" rIns="0" bIns="0" rtlCol="0" anchor="t">
            <a:spAutoFit/>
          </a:bodyPr>
          <a:lstStyle/>
          <a:p>
            <a:pPr algn="ctr">
              <a:lnSpc>
                <a:spcPts val="4607"/>
              </a:lnSpc>
            </a:pPr>
            <a:r>
              <a:rPr lang="en-US" sz="3199" spc="895">
                <a:solidFill>
                  <a:srgbClr val="F4E3E9"/>
                </a:solidFill>
                <a:latin typeface="Montserrat Classic Bold"/>
              </a:rPr>
              <a:t>SARAH VISION BOARD</a:t>
            </a:r>
          </a:p>
        </p:txBody>
      </p:sp>
      <p:sp>
        <p:nvSpPr>
          <p:cNvPr id="8" name="TextBox 8"/>
          <p:cNvSpPr txBox="1"/>
          <p:nvPr/>
        </p:nvSpPr>
        <p:spPr>
          <a:xfrm>
            <a:off x="830120" y="10400006"/>
            <a:ext cx="5973880" cy="137701"/>
          </a:xfrm>
          <a:prstGeom prst="rect">
            <a:avLst/>
          </a:prstGeom>
        </p:spPr>
        <p:txBody>
          <a:bodyPr lIns="0" tIns="0" rIns="0" bIns="0" rtlCol="0" anchor="t">
            <a:spAutoFit/>
          </a:bodyPr>
          <a:lstStyle/>
          <a:p>
            <a:pPr algn="ctr">
              <a:lnSpc>
                <a:spcPts val="1119"/>
              </a:lnSpc>
              <a:spcBef>
                <a:spcPct val="0"/>
              </a:spcBef>
            </a:pPr>
            <a:r>
              <a:rPr lang="en-US" sz="799" spc="287">
                <a:solidFill>
                  <a:srgbClr val="BFA120"/>
                </a:solidFill>
                <a:latin typeface="Montserrat Classic"/>
              </a:rPr>
              <a:t>  © 2022 Sarah Abel </a:t>
            </a:r>
          </a:p>
        </p:txBody>
      </p:sp>
      <p:grpSp>
        <p:nvGrpSpPr>
          <p:cNvPr id="9" name="Group 9"/>
          <p:cNvGrpSpPr/>
          <p:nvPr/>
        </p:nvGrpSpPr>
        <p:grpSpPr>
          <a:xfrm>
            <a:off x="356279" y="10084159"/>
            <a:ext cx="2014522" cy="541902"/>
            <a:chOff x="0" y="0"/>
            <a:chExt cx="2686029" cy="722536"/>
          </a:xfrm>
        </p:grpSpPr>
        <p:sp>
          <p:nvSpPr>
            <p:cNvPr id="10" name="TextBox 10"/>
            <p:cNvSpPr txBox="1"/>
            <p:nvPr/>
          </p:nvSpPr>
          <p:spPr>
            <a:xfrm>
              <a:off x="14565" y="28575"/>
              <a:ext cx="2656900" cy="520373"/>
            </a:xfrm>
            <a:prstGeom prst="rect">
              <a:avLst/>
            </a:prstGeom>
          </p:spPr>
          <p:txBody>
            <a:bodyPr lIns="0" tIns="0" rIns="0" bIns="0" rtlCol="0" anchor="t">
              <a:spAutoFit/>
            </a:bodyPr>
            <a:lstStyle/>
            <a:p>
              <a:pPr algn="ctr">
                <a:lnSpc>
                  <a:spcPts val="1689"/>
                </a:lnSpc>
              </a:pPr>
              <a:r>
                <a:rPr lang="en-US" sz="1594" spc="63">
                  <a:solidFill>
                    <a:srgbClr val="BFA120"/>
                  </a:solidFill>
                  <a:latin typeface="Montserrat Classic"/>
                </a:rPr>
                <a:t>Vision  </a:t>
              </a:r>
            </a:p>
            <a:p>
              <a:pPr algn="ctr">
                <a:lnSpc>
                  <a:spcPts val="1361"/>
                </a:lnSpc>
              </a:pPr>
              <a:r>
                <a:rPr lang="en-US" sz="1284" spc="51">
                  <a:solidFill>
                    <a:srgbClr val="BFA120"/>
                  </a:solidFill>
                  <a:latin typeface="Montserrat Classic"/>
                </a:rPr>
                <a:t>WORKBOOK</a:t>
              </a:r>
            </a:p>
          </p:txBody>
        </p:sp>
        <p:sp>
          <p:nvSpPr>
            <p:cNvPr id="11" name="TextBox 11"/>
            <p:cNvSpPr txBox="1"/>
            <p:nvPr/>
          </p:nvSpPr>
          <p:spPr>
            <a:xfrm>
              <a:off x="0" y="586486"/>
              <a:ext cx="2686029" cy="136051"/>
            </a:xfrm>
            <a:prstGeom prst="rect">
              <a:avLst/>
            </a:prstGeom>
          </p:spPr>
          <p:txBody>
            <a:bodyPr lIns="0" tIns="0" rIns="0" bIns="0" rtlCol="0" anchor="t">
              <a:spAutoFit/>
            </a:bodyPr>
            <a:lstStyle/>
            <a:p>
              <a:pPr algn="ctr">
                <a:lnSpc>
                  <a:spcPts val="993"/>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B904DF3136A47BE9469B293984203" ma:contentTypeVersion="16" ma:contentTypeDescription="Create a new document." ma:contentTypeScope="" ma:versionID="54868e16c278346f032c8acefdfb8754">
  <xsd:schema xmlns:xsd="http://www.w3.org/2001/XMLSchema" xmlns:xs="http://www.w3.org/2001/XMLSchema" xmlns:p="http://schemas.microsoft.com/office/2006/metadata/properties" xmlns:ns2="a58654d8-5fda-45f2-8152-e810ea75871c" xmlns:ns3="023a4e44-631e-4b39-8103-c17ace08d22a" targetNamespace="http://schemas.microsoft.com/office/2006/metadata/properties" ma:root="true" ma:fieldsID="53b8885a4931df40b451db5fe43504a4" ns2:_="" ns3:_="">
    <xsd:import namespace="a58654d8-5fda-45f2-8152-e810ea75871c"/>
    <xsd:import namespace="023a4e44-631e-4b39-8103-c17ace08d2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654d8-5fda-45f2-8152-e810ea7587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1a0d4-112e-430e-9328-628fe60afb3e}" ma:internalName="TaxCatchAll" ma:showField="CatchAllData" ma:web="a58654d8-5fda-45f2-8152-e810ea7587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3a4e44-631e-4b39-8103-c17ace08d2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c392ce-0301-4558-bc73-a6f106ab17d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3a4e44-631e-4b39-8103-c17ace08d22a">
      <Terms xmlns="http://schemas.microsoft.com/office/infopath/2007/PartnerControls"/>
    </lcf76f155ced4ddcb4097134ff3c332f>
    <TaxCatchAll xmlns="a58654d8-5fda-45f2-8152-e810ea75871c" xsi:nil="true"/>
  </documentManagement>
</p:properties>
</file>

<file path=customXml/itemProps1.xml><?xml version="1.0" encoding="utf-8"?>
<ds:datastoreItem xmlns:ds="http://schemas.openxmlformats.org/officeDocument/2006/customXml" ds:itemID="{7431DA0B-0FB7-4957-94C2-956440E470EE}"/>
</file>

<file path=customXml/itemProps2.xml><?xml version="1.0" encoding="utf-8"?>
<ds:datastoreItem xmlns:ds="http://schemas.openxmlformats.org/officeDocument/2006/customXml" ds:itemID="{8FC64C5A-3501-420E-90EA-07B594644B0B}"/>
</file>

<file path=customXml/itemProps3.xml><?xml version="1.0" encoding="utf-8"?>
<ds:datastoreItem xmlns:ds="http://schemas.openxmlformats.org/officeDocument/2006/customXml" ds:itemID="{34C44D43-F8DD-4888-96DE-9E4B59E61AFA}"/>
</file>

<file path=docProps/app.xml><?xml version="1.0" encoding="utf-8"?>
<Properties xmlns="http://schemas.openxmlformats.org/officeDocument/2006/extended-properties" xmlns:vt="http://schemas.openxmlformats.org/officeDocument/2006/docPropsVTypes">
  <TotalTime>1</TotalTime>
  <Words>2486</Words>
  <Application>Microsoft Office PowerPoint</Application>
  <PresentationFormat>Custom</PresentationFormat>
  <Paragraphs>255</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Open Sans Light Bold</vt:lpstr>
      <vt:lpstr>Montserrat Light Italics</vt:lpstr>
      <vt:lpstr>Montserrat Classic</vt:lpstr>
      <vt:lpstr>Arial</vt:lpstr>
      <vt:lpstr>Montserrat Light</vt:lpstr>
      <vt:lpstr>Calibri</vt:lpstr>
      <vt:lpstr>Montserrat Light Bold</vt:lpstr>
      <vt:lpstr>Montserrat Classic Bold</vt:lpstr>
      <vt:lpstr>Montserrat Classic Italics</vt:lpstr>
      <vt:lpstr>Andika</vt:lpstr>
      <vt:lpstr>Playlist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 Vision - Coach Mentoring</dc:title>
  <dc:creator>Julie Donoghue</dc:creator>
  <cp:lastModifiedBy>Julie Donoghue</cp:lastModifiedBy>
  <cp:revision>1</cp:revision>
  <dcterms:created xsi:type="dcterms:W3CDTF">2006-08-16T00:00:00Z</dcterms:created>
  <dcterms:modified xsi:type="dcterms:W3CDTF">2023-06-09T16:13:42Z</dcterms:modified>
  <dc:identifier>DAFcmBXWVk4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0x010100C47B904DF3136A47BE9469B293984203</vt:lpwstr>
  </property>
</Properties>
</file>