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gif" ContentType="image/gif"/>
  <Default Extension="docx" ContentType="application/vnd.openxmlformats-officedocument.wordprocessingml.document"/>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0" r:id="rId5"/>
    <p:sldId id="258"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3222A6-9072-4596-8030-7753D954A253}" type="datetimeFigureOut">
              <a:rPr lang="en-US" smtClean="0"/>
              <a:t>19/11/15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A67156-18EA-45F3-AADC-E3A5382BF939}" type="slidenum">
              <a:rPr lang="en-GB" smtClean="0"/>
              <a:t>‹#›</a:t>
            </a:fld>
            <a:endParaRPr lang="en-GB"/>
          </a:p>
        </p:txBody>
      </p:sp>
    </p:spTree>
    <p:extLst>
      <p:ext uri="{BB962C8B-B14F-4D97-AF65-F5344CB8AC3E}">
        <p14:creationId xmlns:p14="http://schemas.microsoft.com/office/powerpoint/2010/main" val="2640606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Students should set themselves a target for AF2 to</a:t>
            </a:r>
            <a:r>
              <a:rPr lang="en-GB" baseline="0" dirty="0" smtClean="0"/>
              <a:t> use as they write the final draft of their article</a:t>
            </a:r>
            <a:endParaRPr lang="en-GB" dirty="0"/>
          </a:p>
        </p:txBody>
      </p:sp>
      <p:sp>
        <p:nvSpPr>
          <p:cNvPr id="4" name="Slide Number Placeholder 3"/>
          <p:cNvSpPr>
            <a:spLocks noGrp="1"/>
          </p:cNvSpPr>
          <p:nvPr>
            <p:ph type="sldNum" sz="quarter" idx="10"/>
          </p:nvPr>
        </p:nvSpPr>
        <p:spPr/>
        <p:txBody>
          <a:bodyPr/>
          <a:lstStyle/>
          <a:p>
            <a:fld id="{8CA67156-18EA-45F3-AADC-E3A5382BF939}" type="slidenum">
              <a:rPr lang="en-GB" smtClean="0"/>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Students should set themselves a target for AF4 to</a:t>
            </a:r>
            <a:r>
              <a:rPr lang="en-GB" baseline="0" dirty="0" smtClean="0"/>
              <a:t> use as they write the final draft of their article</a:t>
            </a:r>
            <a:endParaRPr lang="en-GB" dirty="0" smtClean="0"/>
          </a:p>
          <a:p>
            <a:endParaRPr lang="en-GB" dirty="0"/>
          </a:p>
        </p:txBody>
      </p:sp>
      <p:sp>
        <p:nvSpPr>
          <p:cNvPr id="4" name="Slide Number Placeholder 3"/>
          <p:cNvSpPr>
            <a:spLocks noGrp="1"/>
          </p:cNvSpPr>
          <p:nvPr>
            <p:ph type="sldNum" sz="quarter" idx="10"/>
          </p:nvPr>
        </p:nvSpPr>
        <p:spPr/>
        <p:txBody>
          <a:bodyPr/>
          <a:lstStyle/>
          <a:p>
            <a:fld id="{8CA67156-18EA-45F3-AADC-E3A5382BF939}" type="slidenum">
              <a:rPr lang="en-GB" smtClean="0"/>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Give groups a selection of pages as necessary, as well as a range of images they can choose from. Students should stick the images in the appropriate</a:t>
            </a:r>
            <a:r>
              <a:rPr lang="en-GB" baseline="0" dirty="0" smtClean="0"/>
              <a:t> box (trimming them if they need to...) and</a:t>
            </a:r>
            <a:r>
              <a:rPr lang="en-GB" dirty="0" smtClean="0"/>
              <a:t> fill in the key details: headline, </a:t>
            </a:r>
            <a:r>
              <a:rPr lang="en-GB" dirty="0" err="1" smtClean="0"/>
              <a:t>byline</a:t>
            </a:r>
            <a:r>
              <a:rPr lang="en-GB" dirty="0" smtClean="0"/>
              <a:t>, caption.</a:t>
            </a:r>
            <a:endParaRPr lang="en-GB" dirty="0"/>
          </a:p>
        </p:txBody>
      </p:sp>
      <p:sp>
        <p:nvSpPr>
          <p:cNvPr id="4" name="Slide Number Placeholder 3"/>
          <p:cNvSpPr>
            <a:spLocks noGrp="1"/>
          </p:cNvSpPr>
          <p:nvPr>
            <p:ph type="sldNum" sz="quarter" idx="10"/>
          </p:nvPr>
        </p:nvSpPr>
        <p:spPr/>
        <p:txBody>
          <a:bodyPr/>
          <a:lstStyle/>
          <a:p>
            <a:fld id="{8CA67156-18EA-45F3-AADC-E3A5382BF939}" type="slidenum">
              <a:rPr lang="en-GB" smtClean="0"/>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Students should spend the rest of the lesson writing up their article. If groups finish, they can put their newspaper together, sticking the individual sheets onto a folded piece of A3. </a:t>
            </a:r>
            <a:endParaRPr lang="en-GB" dirty="0"/>
          </a:p>
        </p:txBody>
      </p:sp>
      <p:sp>
        <p:nvSpPr>
          <p:cNvPr id="4" name="Slide Number Placeholder 3"/>
          <p:cNvSpPr>
            <a:spLocks noGrp="1"/>
          </p:cNvSpPr>
          <p:nvPr>
            <p:ph type="sldNum" sz="quarter" idx="10"/>
          </p:nvPr>
        </p:nvSpPr>
        <p:spPr/>
        <p:txBody>
          <a:bodyPr/>
          <a:lstStyle/>
          <a:p>
            <a:fld id="{8CA67156-18EA-45F3-AADC-E3A5382BF939}" type="slidenum">
              <a:rPr lang="en-GB" smtClean="0"/>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839E95-B42F-48CC-B0EF-DEA0B73E53FD}" type="datetimeFigureOut">
              <a:rPr lang="en-US" smtClean="0"/>
              <a:pPr/>
              <a:t>19/11/15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839E95-B42F-48CC-B0EF-DEA0B73E53FD}" type="datetimeFigureOut">
              <a:rPr lang="en-US" smtClean="0"/>
              <a:pPr/>
              <a:t>19/11/15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839E95-B42F-48CC-B0EF-DEA0B73E53FD}" type="datetimeFigureOut">
              <a:rPr lang="en-US" smtClean="0"/>
              <a:pPr/>
              <a:t>19/11/15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839E95-B42F-48CC-B0EF-DEA0B73E53FD}" type="datetimeFigureOut">
              <a:rPr lang="en-US" smtClean="0"/>
              <a:pPr/>
              <a:t>19/11/15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39E95-B42F-48CC-B0EF-DEA0B73E53FD}" type="datetimeFigureOut">
              <a:rPr lang="en-US" smtClean="0"/>
              <a:pPr/>
              <a:t>19/11/15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839E95-B42F-48CC-B0EF-DEA0B73E53FD}" type="datetimeFigureOut">
              <a:rPr lang="en-US" smtClean="0"/>
              <a:pPr/>
              <a:t>19/11/15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839E95-B42F-48CC-B0EF-DEA0B73E53FD}" type="datetimeFigureOut">
              <a:rPr lang="en-US" smtClean="0"/>
              <a:pPr/>
              <a:t>19/11/15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839E95-B42F-48CC-B0EF-DEA0B73E53FD}" type="datetimeFigureOut">
              <a:rPr lang="en-US" smtClean="0"/>
              <a:pPr/>
              <a:t>19/11/15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39E95-B42F-48CC-B0EF-DEA0B73E53FD}" type="datetimeFigureOut">
              <a:rPr lang="en-US" smtClean="0"/>
              <a:pPr/>
              <a:t>19/11/15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39E95-B42F-48CC-B0EF-DEA0B73E53FD}" type="datetimeFigureOut">
              <a:rPr lang="en-US" smtClean="0"/>
              <a:pPr/>
              <a:t>19/11/15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39E95-B42F-48CC-B0EF-DEA0B73E53FD}" type="datetimeFigureOut">
              <a:rPr lang="en-US" smtClean="0"/>
              <a:pPr/>
              <a:t>19/11/15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201832-B84B-4E86-8D98-3A1858CACD5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39E95-B42F-48CC-B0EF-DEA0B73E53FD}" type="datetimeFigureOut">
              <a:rPr lang="en-US" smtClean="0"/>
              <a:pPr/>
              <a:t>19/11/15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01832-B84B-4E86-8D98-3A1858CACD5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1" Type="http://schemas.openxmlformats.org/officeDocument/2006/relationships/package" Target="../embeddings/Microsoft_Word_Document3.docx"/><Relationship Id="rId12"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3.xml"/><Relationship Id="rId4" Type="http://schemas.openxmlformats.org/officeDocument/2006/relationships/oleObject" Target="../embeddings/oleObject1.bin"/><Relationship Id="rId5" Type="http://schemas.openxmlformats.org/officeDocument/2006/relationships/package" Target="../embeddings/Microsoft_Word_Document1.docx"/><Relationship Id="rId6" Type="http://schemas.openxmlformats.org/officeDocument/2006/relationships/image" Target="../media/image2.emf"/><Relationship Id="rId7" Type="http://schemas.openxmlformats.org/officeDocument/2006/relationships/oleObject" Target="../embeddings/oleObject2.bin"/><Relationship Id="rId8" Type="http://schemas.openxmlformats.org/officeDocument/2006/relationships/package" Target="../embeddings/Microsoft_Word_Document2.docx"/><Relationship Id="rId9" Type="http://schemas.openxmlformats.org/officeDocument/2006/relationships/image" Target="../media/image3.emf"/><Relationship Id="rId10"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357166"/>
            <a:ext cx="6315092" cy="798509"/>
          </a:xfrm>
        </p:spPr>
        <p:style>
          <a:lnRef idx="1">
            <a:schemeClr val="accent3"/>
          </a:lnRef>
          <a:fillRef idx="2">
            <a:schemeClr val="accent3"/>
          </a:fillRef>
          <a:effectRef idx="1">
            <a:schemeClr val="accent3"/>
          </a:effectRef>
          <a:fontRef idx="minor">
            <a:schemeClr val="dk1"/>
          </a:fontRef>
        </p:style>
        <p:txBody>
          <a:bodyPr/>
          <a:lstStyle/>
          <a:p>
            <a:r>
              <a:rPr lang="en-GB" dirty="0" smtClean="0"/>
              <a:t>Creating your newspaper</a:t>
            </a:r>
            <a:endParaRPr lang="en-GB" dirty="0"/>
          </a:p>
        </p:txBody>
      </p:sp>
      <p:sp>
        <p:nvSpPr>
          <p:cNvPr id="4" name="Cloud Callout 3"/>
          <p:cNvSpPr/>
          <p:nvPr/>
        </p:nvSpPr>
        <p:spPr>
          <a:xfrm>
            <a:off x="142844" y="1571612"/>
            <a:ext cx="8786874" cy="2214578"/>
          </a:xfrm>
          <a:prstGeom prst="cloudCallout">
            <a:avLst>
              <a:gd name="adj1" fmla="val -40017"/>
              <a:gd name="adj2" fmla="val 76484"/>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3200" dirty="0" smtClean="0"/>
              <a:t>Can I work with my team to create a final version of our newspaper about refugee issues?</a:t>
            </a:r>
          </a:p>
        </p:txBody>
      </p:sp>
      <p:sp>
        <p:nvSpPr>
          <p:cNvPr id="5" name="Rounded Rectangle 4"/>
          <p:cNvSpPr/>
          <p:nvPr/>
        </p:nvSpPr>
        <p:spPr>
          <a:xfrm>
            <a:off x="3071802" y="4071942"/>
            <a:ext cx="5643602" cy="25003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800" dirty="0" smtClean="0"/>
              <a:t>Before you put the newspaper together you have two important decisions to make: what will your newspaper be called? Which story will go on the front page?</a:t>
            </a:r>
            <a:endParaRPr lang="en-GB" sz="2800" dirty="0"/>
          </a:p>
        </p:txBody>
      </p:sp>
      <p:pic>
        <p:nvPicPr>
          <p:cNvPr id="1026" name="Picture 2" descr="http://lib.colostate.edu/research/newspapers/newspaper_3.gif"/>
          <p:cNvPicPr>
            <a:picLocks noChangeAspect="1" noChangeArrowheads="1"/>
          </p:cNvPicPr>
          <p:nvPr/>
        </p:nvPicPr>
        <p:blipFill>
          <a:blip r:embed="rId2" cstate="print"/>
          <a:srcRect/>
          <a:stretch>
            <a:fillRect/>
          </a:stretch>
        </p:blipFill>
        <p:spPr bwMode="auto">
          <a:xfrm>
            <a:off x="142844" y="4500570"/>
            <a:ext cx="2651112" cy="216958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lib.colostate.edu/research/newspapers/newspaper_3.gif"/>
          <p:cNvPicPr>
            <a:picLocks noChangeAspect="1" noChangeArrowheads="1"/>
          </p:cNvPicPr>
          <p:nvPr/>
        </p:nvPicPr>
        <p:blipFill>
          <a:blip r:embed="rId2" cstate="print"/>
          <a:srcRect/>
          <a:stretch>
            <a:fillRect/>
          </a:stretch>
        </p:blipFill>
        <p:spPr bwMode="auto">
          <a:xfrm>
            <a:off x="0" y="4688417"/>
            <a:ext cx="2651112" cy="2169583"/>
          </a:xfrm>
          <a:prstGeom prst="rect">
            <a:avLst/>
          </a:prstGeom>
          <a:noFill/>
        </p:spPr>
      </p:pic>
      <p:sp>
        <p:nvSpPr>
          <p:cNvPr id="2" name="Rounded Rectangle 1"/>
          <p:cNvSpPr/>
          <p:nvPr/>
        </p:nvSpPr>
        <p:spPr>
          <a:xfrm>
            <a:off x="857224" y="357166"/>
            <a:ext cx="8072494" cy="478634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GB" sz="2800" dirty="0" smtClean="0"/>
              <a:t>Write an article to inform young people about the truth behind the myths surrounding refugees and asylum seekers.</a:t>
            </a:r>
          </a:p>
          <a:p>
            <a:pPr algn="ctr"/>
            <a:endParaRPr lang="en-GB" sz="3200" dirty="0" smtClean="0"/>
          </a:p>
          <a:p>
            <a:r>
              <a:rPr lang="en-GB" sz="3200" dirty="0" smtClean="0"/>
              <a:t>Produce texts which are appropriate to task, reader and purpose</a:t>
            </a:r>
          </a:p>
          <a:p>
            <a:pPr algn="ctr"/>
            <a:endParaRPr lang="en-GB" sz="3200" dirty="0"/>
          </a:p>
          <a:p>
            <a:r>
              <a:rPr lang="en-GB" sz="3200" dirty="0" smtClean="0"/>
              <a:t>Construct </a:t>
            </a:r>
            <a:r>
              <a:rPr lang="en-GB" sz="3200" dirty="0"/>
              <a:t>paragraphs and use cohesion within and between paragraphs </a:t>
            </a:r>
            <a:endParaRPr lang="en-GB" dirty="0" smtClean="0"/>
          </a:p>
          <a:p>
            <a:pPr algn="ct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2844" y="214290"/>
            <a:ext cx="8786874" cy="100013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GB" sz="3200" dirty="0" smtClean="0"/>
              <a:t>Produce texts which are appropriate to task, reader and purpose</a:t>
            </a:r>
          </a:p>
        </p:txBody>
      </p:sp>
      <p:sp>
        <p:nvSpPr>
          <p:cNvPr id="5" name="Rounded Rectangular Callout 4"/>
          <p:cNvSpPr/>
          <p:nvPr/>
        </p:nvSpPr>
        <p:spPr>
          <a:xfrm>
            <a:off x="285720" y="5072074"/>
            <a:ext cx="8572560" cy="1214446"/>
          </a:xfrm>
          <a:prstGeom prst="wedgeRoundRectCallout">
            <a:avLst>
              <a:gd name="adj1" fmla="val 3913"/>
              <a:gd name="adj2" fmla="val 86594"/>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u="sng" dirty="0" smtClean="0"/>
              <a:t>Beginning:</a:t>
            </a:r>
            <a:r>
              <a:rPr lang="en-GB" sz="2400" dirty="0" smtClean="0"/>
              <a:t> The main purpose of your writing will be mostly clear, using the main features of the selected form. Your style will be appropriate to the task, and you will try to be aware of the reader.</a:t>
            </a:r>
            <a:endParaRPr lang="en-GB" sz="2400" dirty="0"/>
          </a:p>
        </p:txBody>
      </p:sp>
      <p:sp>
        <p:nvSpPr>
          <p:cNvPr id="6" name="Rounded Rectangular Callout 5"/>
          <p:cNvSpPr/>
          <p:nvPr/>
        </p:nvSpPr>
        <p:spPr>
          <a:xfrm>
            <a:off x="0" y="3284984"/>
            <a:ext cx="9144000" cy="1440160"/>
          </a:xfrm>
          <a:prstGeom prst="wedgeRoundRectCallout">
            <a:avLst>
              <a:gd name="adj1" fmla="val -2594"/>
              <a:gd name="adj2" fmla="val 7831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u="sng" dirty="0" smtClean="0"/>
              <a:t>Developing:</a:t>
            </a:r>
            <a:r>
              <a:rPr lang="en-GB" sz="2400" dirty="0" smtClean="0"/>
              <a:t> The main purpose of your writing will be clear and consistent, and you will begin to adapt the features of your form to your purpose. Your style is appropriate and maintains the reader’s interest. </a:t>
            </a:r>
            <a:endParaRPr lang="en-GB" sz="2400" dirty="0"/>
          </a:p>
        </p:txBody>
      </p:sp>
      <p:sp>
        <p:nvSpPr>
          <p:cNvPr id="7" name="Rounded Rectangular Callout 6"/>
          <p:cNvSpPr/>
          <p:nvPr/>
        </p:nvSpPr>
        <p:spPr>
          <a:xfrm>
            <a:off x="285720" y="1428736"/>
            <a:ext cx="8572560" cy="1428760"/>
          </a:xfrm>
          <a:prstGeom prst="wedgeRoundRectCallout">
            <a:avLst>
              <a:gd name="adj1" fmla="val 2596"/>
              <a:gd name="adj2" fmla="val 75730"/>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u="sng" dirty="0" smtClean="0"/>
              <a:t>Advanced:</a:t>
            </a:r>
            <a:r>
              <a:rPr lang="en-GB" sz="2400" dirty="0" smtClean="0"/>
              <a:t> You will adapt the conventions of the form to suit your purpose and audience. You will establish a convincing, individual voice/point of view and sustain it throughout with an appropriate level of formality.</a:t>
            </a:r>
            <a:endParaRPr lang="en-GB"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2844" y="214290"/>
            <a:ext cx="8786874" cy="100013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GB" sz="3200" dirty="0" smtClean="0"/>
              <a:t>Construct paragraphs and use cohesion within and between paragraphs </a:t>
            </a:r>
          </a:p>
        </p:txBody>
      </p:sp>
      <p:sp>
        <p:nvSpPr>
          <p:cNvPr id="5" name="Rounded Rectangular Callout 4"/>
          <p:cNvSpPr/>
          <p:nvPr/>
        </p:nvSpPr>
        <p:spPr>
          <a:xfrm>
            <a:off x="285720" y="5286388"/>
            <a:ext cx="8572560" cy="1214446"/>
          </a:xfrm>
          <a:prstGeom prst="wedgeRoundRectCallout">
            <a:avLst>
              <a:gd name="adj1" fmla="val 3486"/>
              <a:gd name="adj2" fmla="val 7078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u="sng" dirty="0" smtClean="0"/>
              <a:t>Beginning:</a:t>
            </a:r>
            <a:r>
              <a:rPr lang="en-GB" sz="2400" dirty="0" smtClean="0"/>
              <a:t> You will use paragraphs/sections to help organise your writing with some attempts to establish simple links between paragraphs.</a:t>
            </a:r>
            <a:endParaRPr lang="en-GB" sz="2400" dirty="0"/>
          </a:p>
        </p:txBody>
      </p:sp>
      <p:sp>
        <p:nvSpPr>
          <p:cNvPr id="6" name="Rounded Rectangular Callout 5"/>
          <p:cNvSpPr/>
          <p:nvPr/>
        </p:nvSpPr>
        <p:spPr>
          <a:xfrm>
            <a:off x="214282" y="3214686"/>
            <a:ext cx="8715436" cy="1428760"/>
          </a:xfrm>
          <a:prstGeom prst="wedgeRoundRectCallout">
            <a:avLst>
              <a:gd name="adj1" fmla="val -2594"/>
              <a:gd name="adj2" fmla="val 7831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u="sng" dirty="0" smtClean="0"/>
              <a:t>Developing:</a:t>
            </a:r>
            <a:r>
              <a:rPr lang="en-GB" sz="2400" dirty="0" smtClean="0"/>
              <a:t> You will use paragraphs to clearly structure your main ideas across your text to support your purpose. Within paragraphs, you will use a range of techniques to link your ideas, and you will clearly link your paragraphs across the whole text.</a:t>
            </a:r>
            <a:endParaRPr lang="en-GB" sz="2400" dirty="0"/>
          </a:p>
        </p:txBody>
      </p:sp>
      <p:sp>
        <p:nvSpPr>
          <p:cNvPr id="7" name="Rounded Rectangular Callout 6"/>
          <p:cNvSpPr/>
          <p:nvPr/>
        </p:nvSpPr>
        <p:spPr>
          <a:xfrm>
            <a:off x="285720" y="1428736"/>
            <a:ext cx="8572560" cy="1214446"/>
          </a:xfrm>
          <a:prstGeom prst="wedgeRoundRectCallout">
            <a:avLst>
              <a:gd name="adj1" fmla="val 3913"/>
              <a:gd name="adj2" fmla="val 86594"/>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u="sng" dirty="0" smtClean="0"/>
              <a:t>Advanced:</a:t>
            </a:r>
            <a:r>
              <a:rPr lang="en-GB" sz="2400" dirty="0" smtClean="0"/>
              <a:t> You will construct paragraphs to clearly support your meaning and purpose. Within paragraphs, you will use various techniques to link ideas and create emphasis and effect.</a:t>
            </a:r>
            <a:endParaRPr lang="en-GB"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nvGraphicFramePr>
        <p:xfrm>
          <a:off x="3143240" y="2071678"/>
          <a:ext cx="2755919" cy="4000528"/>
        </p:xfrm>
        <a:graphic>
          <a:graphicData uri="http://schemas.openxmlformats.org/presentationml/2006/ole">
            <mc:AlternateContent xmlns:mc="http://schemas.openxmlformats.org/markup-compatibility/2006">
              <mc:Choice xmlns:v="urn:schemas-microsoft-com:vml" Requires="v">
                <p:oleObj spid="_x0000_s1035" name="Document" r:id="rId5" imgW="6837216" imgH="9927133" progId="Word.Document.12">
                  <p:embed/>
                </p:oleObj>
              </mc:Choice>
              <mc:Fallback>
                <p:oleObj name="Document" r:id="rId5" imgW="6837216" imgH="9927133"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3240" y="2071678"/>
                        <a:ext cx="2755919" cy="40005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42844" y="2071678"/>
          <a:ext cx="2755919" cy="4000528"/>
        </p:xfrm>
        <a:graphic>
          <a:graphicData uri="http://schemas.openxmlformats.org/presentationml/2006/ole">
            <mc:AlternateContent xmlns:mc="http://schemas.openxmlformats.org/markup-compatibility/2006">
              <mc:Choice xmlns:v="urn:schemas-microsoft-com:vml" Requires="v">
                <p:oleObj spid="_x0000_s1036" name="Document" r:id="rId8" imgW="6837216" imgH="9927133" progId="Word.Document.12">
                  <p:embed/>
                </p:oleObj>
              </mc:Choice>
              <mc:Fallback>
                <p:oleObj name="Document" r:id="rId8" imgW="6837216" imgH="9927133" progId="Word.Document.12">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844" y="2071678"/>
                        <a:ext cx="2755919" cy="40005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6072198" y="2071678"/>
          <a:ext cx="2755920" cy="4000528"/>
        </p:xfrm>
        <a:graphic>
          <a:graphicData uri="http://schemas.openxmlformats.org/presentationml/2006/ole">
            <mc:AlternateContent xmlns:mc="http://schemas.openxmlformats.org/markup-compatibility/2006">
              <mc:Choice xmlns:v="urn:schemas-microsoft-com:vml" Requires="v">
                <p:oleObj spid="_x0000_s1037" name="Document" r:id="rId11" imgW="6837216" imgH="9927133" progId="Word.Document.12">
                  <p:embed/>
                </p:oleObj>
              </mc:Choice>
              <mc:Fallback>
                <p:oleObj name="Document" r:id="rId11" imgW="6837216" imgH="9927133" progId="Word.Document.12">
                  <p:embed/>
                  <p:pic>
                    <p:nvPicPr>
                      <p:cNvPr id="0" name="Picture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72198" y="2071678"/>
                        <a:ext cx="2755920" cy="40005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ounded Rectangle 7"/>
          <p:cNvSpPr/>
          <p:nvPr/>
        </p:nvSpPr>
        <p:spPr>
          <a:xfrm>
            <a:off x="214282" y="142852"/>
            <a:ext cx="8715436" cy="171451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3200" dirty="0" smtClean="0"/>
              <a:t>Select the page format that will be most appropriate for your article, and choose an image that will help to communicate your message.</a:t>
            </a:r>
            <a:endParaRPr lang="en-GB" sz="3200" dirty="0"/>
          </a:p>
        </p:txBody>
      </p:sp>
      <p:sp>
        <p:nvSpPr>
          <p:cNvPr id="9" name="Rectangle 8"/>
          <p:cNvSpPr/>
          <p:nvPr/>
        </p:nvSpPr>
        <p:spPr>
          <a:xfrm>
            <a:off x="642910" y="6286520"/>
            <a:ext cx="1785950"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dirty="0" smtClean="0"/>
              <a:t>Front page</a:t>
            </a:r>
            <a:endParaRPr lang="en-GB" sz="2400" dirty="0"/>
          </a:p>
        </p:txBody>
      </p:sp>
      <p:sp>
        <p:nvSpPr>
          <p:cNvPr id="10" name="Rectangle 9"/>
          <p:cNvSpPr/>
          <p:nvPr/>
        </p:nvSpPr>
        <p:spPr>
          <a:xfrm>
            <a:off x="6572264" y="6286520"/>
            <a:ext cx="1785950"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dirty="0" smtClean="0"/>
              <a:t>Inside page</a:t>
            </a:r>
            <a:endParaRPr lang="en-GB" sz="2400" dirty="0"/>
          </a:p>
        </p:txBody>
      </p:sp>
      <p:sp>
        <p:nvSpPr>
          <p:cNvPr id="11" name="Rectangle 10"/>
          <p:cNvSpPr/>
          <p:nvPr/>
        </p:nvSpPr>
        <p:spPr>
          <a:xfrm>
            <a:off x="3500430" y="6286520"/>
            <a:ext cx="1785950"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dirty="0" smtClean="0"/>
              <a:t>Inside page</a:t>
            </a:r>
            <a:endParaRPr lang="en-GB"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lib.colostate.edu/research/newspapers/newspaper_3.gif"/>
          <p:cNvPicPr>
            <a:picLocks noChangeAspect="1" noChangeArrowheads="1"/>
          </p:cNvPicPr>
          <p:nvPr/>
        </p:nvPicPr>
        <p:blipFill>
          <a:blip r:embed="rId3" cstate="print">
            <a:lum bright="70000" contrast="-70000"/>
          </a:blip>
          <a:srcRect/>
          <a:stretch>
            <a:fillRect/>
          </a:stretch>
        </p:blipFill>
        <p:spPr bwMode="auto">
          <a:xfrm>
            <a:off x="428596" y="76348"/>
            <a:ext cx="8286808" cy="6781652"/>
          </a:xfrm>
          <a:prstGeom prst="rect">
            <a:avLst/>
          </a:prstGeom>
          <a:noFill/>
        </p:spPr>
      </p:pic>
      <p:sp>
        <p:nvSpPr>
          <p:cNvPr id="5" name="Rounded Rectangle 4"/>
          <p:cNvSpPr/>
          <p:nvPr/>
        </p:nvSpPr>
        <p:spPr>
          <a:xfrm>
            <a:off x="3071802" y="2357430"/>
            <a:ext cx="5572164" cy="41434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3600" dirty="0" smtClean="0"/>
              <a:t>You now need to write the final draft of your article into the newspaper template. Keep your writing targets in mind, and make sure your meaning is always clear.</a:t>
            </a:r>
            <a:endParaRPr lang="en-GB"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526</Words>
  <Application>Microsoft Macintosh PowerPoint</Application>
  <PresentationFormat>On-screen Show (4:3)</PresentationFormat>
  <Paragraphs>29</Paragraphs>
  <Slides>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Creating your newspaper</vt:lpstr>
      <vt:lpstr>PowerPoint Presentation</vt:lpstr>
      <vt:lpstr>PowerPoint Presentation</vt:lpstr>
      <vt:lpstr>PowerPoint Presentation</vt:lpstr>
      <vt:lpstr>PowerPoint Presentation</vt:lpstr>
      <vt:lpstr>PowerPoint Presentation</vt:lpstr>
    </vt:vector>
  </TitlesOfParts>
  <Company>George Green's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your newspaper</dc:title>
  <dc:creator>Authorised User</dc:creator>
  <cp:lastModifiedBy>Sophie Lovett</cp:lastModifiedBy>
  <cp:revision>13</cp:revision>
  <dcterms:created xsi:type="dcterms:W3CDTF">2010-05-18T10:10:08Z</dcterms:created>
  <dcterms:modified xsi:type="dcterms:W3CDTF">2015-11-19T12:26:00Z</dcterms:modified>
</cp:coreProperties>
</file>