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1" autoAdjust="0"/>
    <p:restoredTop sz="99472" autoAdjust="0"/>
  </p:normalViewPr>
  <p:slideViewPr>
    <p:cSldViewPr snapToObjects="1">
      <p:cViewPr varScale="1">
        <p:scale>
          <a:sx n="119" d="100"/>
          <a:sy n="119" d="100"/>
        </p:scale>
        <p:origin x="-104"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usiness Model Canvas">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309424" y="1066799"/>
            <a:ext cx="1754326" cy="3428763"/>
          </a:xfrm>
          <a:prstGeom prst="rect">
            <a:avLst/>
          </a:prstGeom>
          <a:solidFill>
            <a:srgbClr val="FFFFFF"/>
          </a:solidFill>
        </p:spPr>
        <p:txBody>
          <a:bodyPr vert="horz"/>
          <a:lstStyle>
            <a:lvl1pPr marL="0" indent="0">
              <a:buNone/>
              <a:defRPr sz="900" b="0" i="0" baseline="0"/>
            </a:lvl1pPr>
          </a:lstStyle>
          <a:p>
            <a:pPr lvl="0"/>
            <a:r>
              <a:rPr lang="en-GB" dirty="0" smtClean="0"/>
              <a:t>Who are our Key Partners? Who are our key suppliers? Which Key Resources are we acquiring from partners? Which Key Activities do partners perform?</a:t>
            </a:r>
            <a:br>
              <a:rPr lang="en-GB" dirty="0" smtClean="0"/>
            </a:br>
            <a:r>
              <a:rPr lang="en-GB" dirty="0" smtClean="0"/>
              <a:t>                          MOTIVATIONS FOR PARTNERSHIPS: Optimization and economy, Reduction of risk and uncertainty, Acquisition of particular resources and activities</a:t>
            </a:r>
            <a:endParaRPr lang="en-GB" dirty="0"/>
          </a:p>
        </p:txBody>
      </p:sp>
      <p:sp>
        <p:nvSpPr>
          <p:cNvPr id="10" name="Text Placeholder 8"/>
          <p:cNvSpPr>
            <a:spLocks noGrp="1"/>
          </p:cNvSpPr>
          <p:nvPr>
            <p:ph type="body" sz="quarter" idx="11" hasCustomPrompt="1"/>
          </p:nvPr>
        </p:nvSpPr>
        <p:spPr>
          <a:xfrm>
            <a:off x="2185335" y="1066800"/>
            <a:ext cx="1754326" cy="1530000"/>
          </a:xfrm>
          <a:prstGeom prst="rect">
            <a:avLst/>
          </a:prstGeom>
          <a:solidFill>
            <a:srgbClr val="FFFFFF"/>
          </a:solidFill>
        </p:spPr>
        <p:txBody>
          <a:bodyPr vert="horz"/>
          <a:lstStyle>
            <a:lvl1pPr marL="0" indent="0">
              <a:buNone/>
              <a:defRPr sz="900" baseline="0"/>
            </a:lvl1pPr>
          </a:lstStyle>
          <a:p>
            <a:pPr lvl="0"/>
            <a:r>
              <a:rPr lang="en-GB" dirty="0" smtClean="0"/>
              <a:t>What Key Activities do our Value Propositions require? Our Distribution Channels? Customer Relationships? Revenue streams?</a:t>
            </a:r>
            <a:br>
              <a:rPr lang="en-GB" dirty="0" smtClean="0"/>
            </a:br>
            <a:r>
              <a:rPr lang="en-GB" dirty="0" smtClean="0"/>
              <a:t>                           CATEGORIES:        Production, Problem Solving, Platform/Network</a:t>
            </a:r>
            <a:endParaRPr lang="en-GB" dirty="0"/>
          </a:p>
        </p:txBody>
      </p:sp>
      <p:sp>
        <p:nvSpPr>
          <p:cNvPr id="11" name="Text Placeholder 8"/>
          <p:cNvSpPr>
            <a:spLocks noGrp="1"/>
          </p:cNvSpPr>
          <p:nvPr>
            <p:ph type="body" sz="quarter" idx="12" hasCustomPrompt="1"/>
          </p:nvPr>
        </p:nvSpPr>
        <p:spPr>
          <a:xfrm>
            <a:off x="4067689" y="1066800"/>
            <a:ext cx="1754326" cy="3428762"/>
          </a:xfrm>
          <a:prstGeom prst="rect">
            <a:avLst/>
          </a:prstGeom>
          <a:solidFill>
            <a:srgbClr val="FFFFFF"/>
          </a:solidFill>
        </p:spPr>
        <p:txBody>
          <a:bodyPr vert="horz"/>
          <a:lstStyle>
            <a:lvl1pPr marL="0" indent="0">
              <a:buNone/>
              <a:defRPr sz="900" baseline="0"/>
            </a:lvl1pPr>
          </a:lstStyle>
          <a:p>
            <a:pPr lvl="0"/>
            <a:r>
              <a:rPr lang="en-GB" dirty="0" smtClean="0"/>
              <a:t>What value do we deliver to the customer? Which one of our customer’s problems are we helping to solve? What bundles of products and services are we offering to each Customer Segment? Which customer needs are we satisfying?</a:t>
            </a:r>
            <a:br>
              <a:rPr lang="en-GB" dirty="0" smtClean="0"/>
            </a:br>
            <a:r>
              <a:rPr lang="en-GB" dirty="0" smtClean="0"/>
              <a:t>               CHARACTERISTICS: Newness, Performance, Customization, “Getting the Job Done”, Design, Brand/Status, Price, Cost Reduction, Risk Reduction, Accessibility, Convenience/Usability</a:t>
            </a:r>
            <a:endParaRPr lang="en-GB" dirty="0"/>
          </a:p>
        </p:txBody>
      </p:sp>
      <p:sp>
        <p:nvSpPr>
          <p:cNvPr id="12" name="Text Placeholder 8"/>
          <p:cNvSpPr>
            <a:spLocks noGrp="1"/>
          </p:cNvSpPr>
          <p:nvPr>
            <p:ph type="body" sz="quarter" idx="13" hasCustomPrompt="1"/>
          </p:nvPr>
        </p:nvSpPr>
        <p:spPr>
          <a:xfrm>
            <a:off x="5948526" y="1056067"/>
            <a:ext cx="1754326" cy="1530000"/>
          </a:xfrm>
          <a:prstGeom prst="rect">
            <a:avLst/>
          </a:prstGeom>
          <a:solidFill>
            <a:srgbClr val="FFFFFF"/>
          </a:solidFill>
        </p:spPr>
        <p:txBody>
          <a:bodyPr vert="horz"/>
          <a:lstStyle>
            <a:lvl1pPr marL="0" indent="0">
              <a:buNone/>
              <a:defRPr sz="900" baseline="0"/>
            </a:lvl1pPr>
          </a:lstStyle>
          <a:p>
            <a:pPr lvl="0"/>
            <a:r>
              <a:rPr lang="en-GB" dirty="0" smtClean="0"/>
              <a:t>What type of relationship does each of our Customer Segments expect us to establish and maintain with them? Which ones have we established? How are they integrated with the rest of our business model? How costly are they?</a:t>
            </a:r>
          </a:p>
        </p:txBody>
      </p:sp>
      <p:sp>
        <p:nvSpPr>
          <p:cNvPr id="13" name="Text Placeholder 8"/>
          <p:cNvSpPr>
            <a:spLocks noGrp="1"/>
          </p:cNvSpPr>
          <p:nvPr>
            <p:ph type="body" sz="quarter" idx="14" hasCustomPrompt="1"/>
          </p:nvPr>
        </p:nvSpPr>
        <p:spPr>
          <a:xfrm>
            <a:off x="7835806" y="1056066"/>
            <a:ext cx="1754326" cy="3439495"/>
          </a:xfrm>
          <a:prstGeom prst="rect">
            <a:avLst/>
          </a:prstGeom>
          <a:solidFill>
            <a:srgbClr val="FFFFFF"/>
          </a:solidFill>
        </p:spPr>
        <p:txBody>
          <a:bodyPr vert="horz"/>
          <a:lstStyle>
            <a:lvl1pPr marL="0" indent="0">
              <a:buNone/>
              <a:defRPr sz="900" baseline="0"/>
            </a:lvl1pPr>
          </a:lstStyle>
          <a:p>
            <a:pPr lvl="0"/>
            <a:r>
              <a:rPr lang="en-GB" dirty="0" smtClean="0"/>
              <a:t>For whom are we creating value? Who are our most important customers? Is our customer base a Mass Market, Niche Market, Segmented, Diversified, Multi-sided Platform</a:t>
            </a:r>
            <a:endParaRPr lang="en-GB" dirty="0"/>
          </a:p>
        </p:txBody>
      </p:sp>
      <p:sp>
        <p:nvSpPr>
          <p:cNvPr id="15" name="Text Placeholder 8"/>
          <p:cNvSpPr>
            <a:spLocks noGrp="1"/>
          </p:cNvSpPr>
          <p:nvPr>
            <p:ph type="body" sz="quarter" idx="16" hasCustomPrompt="1"/>
          </p:nvPr>
        </p:nvSpPr>
        <p:spPr>
          <a:xfrm>
            <a:off x="2196704" y="2965800"/>
            <a:ext cx="1754326" cy="1530000"/>
          </a:xfrm>
          <a:prstGeom prst="rect">
            <a:avLst/>
          </a:prstGeom>
          <a:solidFill>
            <a:srgbClr val="FFFFFF"/>
          </a:solidFill>
        </p:spPr>
        <p:txBody>
          <a:bodyPr vert="horz"/>
          <a:lstStyle>
            <a:lvl1pPr marL="0" indent="0">
              <a:buNone/>
              <a:defRPr sz="900" baseline="0"/>
            </a:lvl1pPr>
          </a:lstStyle>
          <a:p>
            <a:pPr lvl="0"/>
            <a:r>
              <a:rPr lang="en-GB" dirty="0" smtClean="0"/>
              <a:t>What Key Resources do our Value Propositions require? Our Distribution Channels? Customer Relationships Revenue Streams?</a:t>
            </a:r>
            <a:br>
              <a:rPr lang="en-GB" dirty="0" smtClean="0"/>
            </a:br>
            <a:r>
              <a:rPr lang="en-GB" dirty="0" smtClean="0"/>
              <a:t>                                      TYPES OF RESOURCES: Physical, Intellectual (brand patents, copyrights, data), Human, Financial</a:t>
            </a:r>
            <a:endParaRPr lang="en-GB" dirty="0"/>
          </a:p>
        </p:txBody>
      </p:sp>
      <p:sp>
        <p:nvSpPr>
          <p:cNvPr id="17" name="Text Placeholder 8"/>
          <p:cNvSpPr>
            <a:spLocks noGrp="1"/>
          </p:cNvSpPr>
          <p:nvPr>
            <p:ph type="body" sz="quarter" idx="18" hasCustomPrompt="1"/>
          </p:nvPr>
        </p:nvSpPr>
        <p:spPr>
          <a:xfrm>
            <a:off x="5952078" y="2965800"/>
            <a:ext cx="1754326" cy="1530000"/>
          </a:xfrm>
          <a:prstGeom prst="rect">
            <a:avLst/>
          </a:prstGeom>
          <a:solidFill>
            <a:srgbClr val="FFFFFF"/>
          </a:solidFill>
        </p:spPr>
        <p:txBody>
          <a:bodyPr vert="horz"/>
          <a:lstStyle>
            <a:lvl1pPr marL="0" indent="0">
              <a:buNone/>
              <a:defRPr sz="900" baseline="0"/>
            </a:lvl1pPr>
          </a:lstStyle>
          <a:p>
            <a:pPr lvl="0"/>
            <a:r>
              <a:rPr lang="en-GB" dirty="0" smtClean="0"/>
              <a:t>Through which Channels do our Customer Segments want to be reached? How are we reaching them now? How are our Channels integrated? Which ones work best? Which ones are most cost-efficient? How are we integrating them with customer routines?</a:t>
            </a:r>
          </a:p>
        </p:txBody>
      </p:sp>
      <p:sp>
        <p:nvSpPr>
          <p:cNvPr id="19" name="Text Placeholder 8"/>
          <p:cNvSpPr>
            <a:spLocks noGrp="1"/>
          </p:cNvSpPr>
          <p:nvPr>
            <p:ph type="body" sz="quarter" idx="20" hasCustomPrompt="1"/>
          </p:nvPr>
        </p:nvSpPr>
        <p:spPr>
          <a:xfrm>
            <a:off x="309424" y="4876800"/>
            <a:ext cx="4561026" cy="1447800"/>
          </a:xfrm>
          <a:prstGeom prst="rect">
            <a:avLst/>
          </a:prstGeom>
          <a:solidFill>
            <a:srgbClr val="FFFFFF"/>
          </a:solidFill>
        </p:spPr>
        <p:txBody>
          <a:bodyPr vert="horz"/>
          <a:lstStyle>
            <a:lvl1pPr marL="0" indent="0">
              <a:buNone/>
              <a:defRPr sz="900" baseline="0"/>
            </a:lvl1pPr>
          </a:lstStyle>
          <a:p>
            <a:pPr lvl="0"/>
            <a:r>
              <a:rPr lang="en-GB" dirty="0" smtClean="0"/>
              <a:t>What are the most important costs inherent in our business model? Which Key Resources are most expensive? Which Key Activities are most expensive?</a:t>
            </a:r>
            <a:br>
              <a:rPr lang="en-GB" dirty="0" smtClean="0"/>
            </a:br>
            <a:r>
              <a:rPr lang="en-GB" dirty="0" smtClean="0"/>
              <a:t>                                                                                                                                       IS YOUR BUSINESS MORE: Cost Driven (leanest cost structure, low price value proposition, maximum automation, extensive outsourcing), Value Driven (focused on value creation, premium value proposition).</a:t>
            </a:r>
            <a:br>
              <a:rPr lang="en-GB" dirty="0" smtClean="0"/>
            </a:br>
            <a:r>
              <a:rPr lang="en-GB" dirty="0" smtClean="0"/>
              <a:t>                                                                                                                            SAMPLE CHARACTERISTICS: Fixed Costs (salaries, rents, utilities), Variable costs, Economies of scale, Economies of scope</a:t>
            </a:r>
          </a:p>
        </p:txBody>
      </p:sp>
      <p:sp>
        <p:nvSpPr>
          <p:cNvPr id="20" name="Text Placeholder 8"/>
          <p:cNvSpPr>
            <a:spLocks noGrp="1"/>
          </p:cNvSpPr>
          <p:nvPr>
            <p:ph type="body" sz="quarter" idx="21" hasCustomPrompt="1"/>
          </p:nvPr>
        </p:nvSpPr>
        <p:spPr>
          <a:xfrm>
            <a:off x="5056350" y="4876800"/>
            <a:ext cx="4533783" cy="1447800"/>
          </a:xfrm>
          <a:prstGeom prst="rect">
            <a:avLst/>
          </a:prstGeom>
          <a:solidFill>
            <a:srgbClr val="FFFFFF"/>
          </a:solidFill>
        </p:spPr>
        <p:txBody>
          <a:bodyPr vert="horz"/>
          <a:lstStyle>
            <a:lvl1pPr marL="0" indent="0">
              <a:buNone/>
              <a:defRPr sz="900" baseline="0"/>
            </a:lvl1pPr>
          </a:lstStyle>
          <a:p>
            <a:pPr lvl="0"/>
            <a:r>
              <a:rPr lang="en-GB" dirty="0" smtClean="0"/>
              <a:t>For what value are our customers really willing to pay? For what do they currently pay? How are they currently paying? How would they prefer to pay? How much does each Revenue Stream contribute to overall revenues?</a:t>
            </a:r>
            <a:br>
              <a:rPr lang="en-GB" dirty="0" smtClean="0"/>
            </a:br>
            <a:r>
              <a:rPr lang="en-GB" dirty="0" smtClean="0"/>
              <a:t>                                                                                                                             TYPES: Asset sale, Usage fee, Subscription Fees, Lending/Renting/Leasing, Licensing, Brokerage fees, Advertising</a:t>
            </a:r>
            <a:br>
              <a:rPr lang="en-GB" dirty="0" smtClean="0"/>
            </a:br>
            <a:r>
              <a:rPr lang="en-GB" dirty="0" smtClean="0"/>
              <a:t>FIXED PRICING: List Price, Product feature dependent, Customer segment dependent, Volume dependent</a:t>
            </a:r>
            <a:br>
              <a:rPr lang="en-GB" dirty="0" smtClean="0"/>
            </a:br>
            <a:r>
              <a:rPr lang="en-GB" dirty="0" smtClean="0"/>
              <a:t>DYNAMIC PRICING: Negotiation (bargaining), Yield Management, Real-time-Market</a:t>
            </a:r>
          </a:p>
        </p:txBody>
      </p:sp>
      <p:sp>
        <p:nvSpPr>
          <p:cNvPr id="22" name="Text Placeholder 8"/>
          <p:cNvSpPr>
            <a:spLocks noGrp="1"/>
          </p:cNvSpPr>
          <p:nvPr>
            <p:ph type="body" sz="quarter" idx="22" hasCustomPrompt="1"/>
          </p:nvPr>
        </p:nvSpPr>
        <p:spPr>
          <a:xfrm>
            <a:off x="3962400" y="381000"/>
            <a:ext cx="1403350" cy="228600"/>
          </a:xfrm>
          <a:prstGeom prst="rect">
            <a:avLst/>
          </a:prstGeom>
          <a:solidFill>
            <a:srgbClr val="FFFFFF"/>
          </a:solidFill>
          <a:ln>
            <a:noFill/>
          </a:ln>
        </p:spPr>
        <p:txBody>
          <a:bodyPr vert="horz"/>
          <a:lstStyle>
            <a:lvl1pPr marL="0" indent="0">
              <a:buNone/>
              <a:defRPr sz="900" baseline="0"/>
            </a:lvl1pPr>
          </a:lstStyle>
          <a:p>
            <a:pPr lvl="0"/>
            <a:r>
              <a:rPr lang="en-GB" dirty="0" smtClean="0"/>
              <a:t>Startup Name</a:t>
            </a:r>
            <a:endParaRPr lang="en-GB" dirty="0"/>
          </a:p>
        </p:txBody>
      </p:sp>
      <p:sp>
        <p:nvSpPr>
          <p:cNvPr id="23" name="Text Placeholder 8"/>
          <p:cNvSpPr>
            <a:spLocks noGrp="1"/>
          </p:cNvSpPr>
          <p:nvPr>
            <p:ph type="body" sz="quarter" idx="23" hasCustomPrompt="1"/>
          </p:nvPr>
        </p:nvSpPr>
        <p:spPr>
          <a:xfrm>
            <a:off x="5685201" y="381000"/>
            <a:ext cx="1403350" cy="228600"/>
          </a:xfrm>
          <a:prstGeom prst="rect">
            <a:avLst/>
          </a:prstGeom>
          <a:solidFill>
            <a:srgbClr val="FFFFFF"/>
          </a:solidFill>
          <a:ln>
            <a:noFill/>
          </a:ln>
        </p:spPr>
        <p:txBody>
          <a:bodyPr vert="horz"/>
          <a:lstStyle>
            <a:lvl1pPr marL="0" indent="0">
              <a:buNone/>
              <a:defRPr sz="900"/>
            </a:lvl1pPr>
          </a:lstStyle>
          <a:p>
            <a:pPr lvl="0"/>
            <a:r>
              <a:rPr lang="en-GB" dirty="0" smtClean="0"/>
              <a:t>Name1, Name2, </a:t>
            </a:r>
            <a:r>
              <a:rPr lang="mr-IN" dirty="0" smtClean="0"/>
              <a:t>…</a:t>
            </a:r>
            <a:endParaRPr lang="en-GB" dirty="0"/>
          </a:p>
        </p:txBody>
      </p:sp>
      <p:sp>
        <p:nvSpPr>
          <p:cNvPr id="24" name="Text Placeholder 8"/>
          <p:cNvSpPr>
            <a:spLocks noGrp="1"/>
          </p:cNvSpPr>
          <p:nvPr>
            <p:ph type="body" sz="quarter" idx="24" hasCustomPrompt="1"/>
          </p:nvPr>
        </p:nvSpPr>
        <p:spPr>
          <a:xfrm>
            <a:off x="7759700" y="381000"/>
            <a:ext cx="1155700" cy="228600"/>
          </a:xfrm>
          <a:prstGeom prst="rect">
            <a:avLst/>
          </a:prstGeom>
          <a:solidFill>
            <a:srgbClr val="FFFFFF"/>
          </a:solidFill>
          <a:ln>
            <a:noFill/>
          </a:ln>
        </p:spPr>
        <p:txBody>
          <a:bodyPr vert="horz"/>
          <a:lstStyle>
            <a:lvl1pPr marL="0" indent="0">
              <a:buNone/>
              <a:defRPr sz="900"/>
            </a:lvl1pPr>
          </a:lstStyle>
          <a:p>
            <a:pPr lvl="0"/>
            <a:r>
              <a:rPr lang="en-GB" dirty="0" smtClean="0"/>
              <a:t>DD/MM/YYYY</a:t>
            </a:r>
            <a:endParaRPr lang="en-GB" dirty="0"/>
          </a:p>
        </p:txBody>
      </p:sp>
      <p:sp>
        <p:nvSpPr>
          <p:cNvPr id="25" name="Text Placeholder 8"/>
          <p:cNvSpPr>
            <a:spLocks noGrp="1"/>
          </p:cNvSpPr>
          <p:nvPr>
            <p:ph type="body" sz="quarter" idx="25" hasCustomPrompt="1"/>
          </p:nvPr>
        </p:nvSpPr>
        <p:spPr>
          <a:xfrm>
            <a:off x="9245600" y="381000"/>
            <a:ext cx="412750" cy="228600"/>
          </a:xfrm>
          <a:prstGeom prst="rect">
            <a:avLst/>
          </a:prstGeom>
          <a:solidFill>
            <a:srgbClr val="FFFFFF"/>
          </a:solidFill>
          <a:ln>
            <a:noFill/>
          </a:ln>
        </p:spPr>
        <p:txBody>
          <a:bodyPr vert="horz"/>
          <a:lstStyle>
            <a:lvl1pPr marL="0" indent="0">
              <a:buNone/>
              <a:defRPr sz="900"/>
            </a:lvl1pPr>
          </a:lstStyle>
          <a:p>
            <a:pPr lvl="0"/>
            <a:r>
              <a:rPr lang="en-GB" dirty="0" smtClean="0"/>
              <a:t>X.Y</a:t>
            </a:r>
            <a:endParaRPr lang="en-GB" dirty="0"/>
          </a:p>
        </p:txBody>
      </p:sp>
    </p:spTree>
    <p:extLst>
      <p:ext uri="{BB962C8B-B14F-4D97-AF65-F5344CB8AC3E}">
        <p14:creationId xmlns:p14="http://schemas.microsoft.com/office/powerpoint/2010/main" val="375517350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tile tx="0" ty="0" sx="100000" sy="100000" flip="none" algn="tl"/>
        </a:blipFill>
        <a:effectLst/>
      </p:bgPr>
    </p:bg>
    <p:spTree>
      <p:nvGrpSpPr>
        <p:cNvPr id="1" name=""/>
        <p:cNvGrpSpPr/>
        <p:nvPr/>
      </p:nvGrpSpPr>
      <p:grpSpPr>
        <a:xfrm>
          <a:off x="0" y="0"/>
          <a:ext cx="0" cy="0"/>
          <a:chOff x="0" y="0"/>
          <a:chExt cx="0" cy="0"/>
        </a:xfrm>
      </p:grpSpPr>
      <p:sp>
        <p:nvSpPr>
          <p:cNvPr id="24" name="Rectangle 23"/>
          <p:cNvSpPr/>
          <p:nvPr userDrawn="1"/>
        </p:nvSpPr>
        <p:spPr>
          <a:xfrm>
            <a:off x="266784" y="762000"/>
            <a:ext cx="9384818" cy="5638800"/>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TextBox 6"/>
          <p:cNvSpPr txBox="1"/>
          <p:nvPr userDrawn="1"/>
        </p:nvSpPr>
        <p:spPr>
          <a:xfrm>
            <a:off x="247650" y="304800"/>
            <a:ext cx="2571750" cy="338554"/>
          </a:xfrm>
          <a:prstGeom prst="rect">
            <a:avLst/>
          </a:prstGeom>
          <a:noFill/>
        </p:spPr>
        <p:txBody>
          <a:bodyPr wrap="square" rtlCol="0">
            <a:spAutoFit/>
          </a:bodyPr>
          <a:lstStyle/>
          <a:p>
            <a:r>
              <a:rPr lang="en-GB" sz="1600" b="1" dirty="0" smtClean="0">
                <a:latin typeface="Arial"/>
                <a:cs typeface="Arial"/>
              </a:rPr>
              <a:t>Business Model Canvas</a:t>
            </a:r>
            <a:endParaRPr lang="en-GB" sz="1600" b="1" dirty="0">
              <a:latin typeface="Arial"/>
              <a:cs typeface="Arial"/>
            </a:endParaRPr>
          </a:p>
        </p:txBody>
      </p:sp>
      <p:sp>
        <p:nvSpPr>
          <p:cNvPr id="8" name="TextBox 7"/>
          <p:cNvSpPr txBox="1"/>
          <p:nvPr userDrawn="1"/>
        </p:nvSpPr>
        <p:spPr>
          <a:xfrm>
            <a:off x="3861505" y="184570"/>
            <a:ext cx="1403350" cy="200055"/>
          </a:xfrm>
          <a:prstGeom prst="rect">
            <a:avLst/>
          </a:prstGeom>
          <a:noFill/>
        </p:spPr>
        <p:txBody>
          <a:bodyPr wrap="square" rtlCol="0">
            <a:spAutoFit/>
          </a:bodyPr>
          <a:lstStyle/>
          <a:p>
            <a:r>
              <a:rPr lang="en-GB" sz="700" b="0" i="1" dirty="0" smtClean="0">
                <a:latin typeface="Arial"/>
                <a:cs typeface="Arial"/>
              </a:rPr>
              <a:t>Designed for:</a:t>
            </a:r>
            <a:endParaRPr lang="en-GB" sz="700" b="0" i="1" dirty="0">
              <a:latin typeface="Arial"/>
              <a:cs typeface="Arial"/>
            </a:endParaRPr>
          </a:p>
        </p:txBody>
      </p:sp>
      <p:sp>
        <p:nvSpPr>
          <p:cNvPr id="9" name="TextBox 8"/>
          <p:cNvSpPr txBox="1"/>
          <p:nvPr userDrawn="1"/>
        </p:nvSpPr>
        <p:spPr>
          <a:xfrm>
            <a:off x="5585882" y="180946"/>
            <a:ext cx="1403350" cy="200055"/>
          </a:xfrm>
          <a:prstGeom prst="rect">
            <a:avLst/>
          </a:prstGeom>
          <a:noFill/>
        </p:spPr>
        <p:txBody>
          <a:bodyPr wrap="square" rtlCol="0">
            <a:spAutoFit/>
          </a:bodyPr>
          <a:lstStyle/>
          <a:p>
            <a:r>
              <a:rPr lang="en-GB" sz="700" b="0" i="1" dirty="0" smtClean="0">
                <a:latin typeface="Arial"/>
                <a:cs typeface="Arial"/>
              </a:rPr>
              <a:t>Designed by:</a:t>
            </a:r>
            <a:endParaRPr lang="en-GB" sz="700" b="0" i="1" dirty="0">
              <a:latin typeface="Arial"/>
              <a:cs typeface="Arial"/>
            </a:endParaRPr>
          </a:p>
        </p:txBody>
      </p:sp>
      <p:sp>
        <p:nvSpPr>
          <p:cNvPr id="10" name="TextBox 9"/>
          <p:cNvSpPr txBox="1"/>
          <p:nvPr userDrawn="1"/>
        </p:nvSpPr>
        <p:spPr>
          <a:xfrm>
            <a:off x="7664579" y="180946"/>
            <a:ext cx="1214131" cy="203679"/>
          </a:xfrm>
          <a:prstGeom prst="rect">
            <a:avLst/>
          </a:prstGeom>
          <a:noFill/>
        </p:spPr>
        <p:txBody>
          <a:bodyPr wrap="square" rtlCol="0">
            <a:spAutoFit/>
          </a:bodyPr>
          <a:lstStyle/>
          <a:p>
            <a:r>
              <a:rPr lang="en-GB" sz="700" b="0" i="1" dirty="0" smtClean="0">
                <a:latin typeface="Arial"/>
                <a:cs typeface="Arial"/>
              </a:rPr>
              <a:t>Date:</a:t>
            </a:r>
            <a:endParaRPr lang="en-GB" sz="700" b="0" i="1" dirty="0">
              <a:latin typeface="Arial"/>
              <a:cs typeface="Arial"/>
            </a:endParaRPr>
          </a:p>
        </p:txBody>
      </p:sp>
      <p:sp>
        <p:nvSpPr>
          <p:cNvPr id="11" name="TextBox 10"/>
          <p:cNvSpPr txBox="1"/>
          <p:nvPr userDrawn="1"/>
        </p:nvSpPr>
        <p:spPr>
          <a:xfrm>
            <a:off x="9142085" y="180946"/>
            <a:ext cx="620313" cy="200055"/>
          </a:xfrm>
          <a:prstGeom prst="rect">
            <a:avLst/>
          </a:prstGeom>
          <a:noFill/>
        </p:spPr>
        <p:txBody>
          <a:bodyPr wrap="square" rtlCol="0">
            <a:spAutoFit/>
          </a:bodyPr>
          <a:lstStyle/>
          <a:p>
            <a:r>
              <a:rPr lang="en-GB" sz="700" b="0" i="1" dirty="0" smtClean="0">
                <a:latin typeface="Arial"/>
                <a:cs typeface="Arial"/>
              </a:rPr>
              <a:t>Version:</a:t>
            </a:r>
            <a:endParaRPr lang="en-GB" sz="700" b="0" i="1" dirty="0">
              <a:latin typeface="Arial"/>
              <a:cs typeface="Arial"/>
            </a:endParaRPr>
          </a:p>
        </p:txBody>
      </p:sp>
      <p:sp>
        <p:nvSpPr>
          <p:cNvPr id="12" name="TextBox 11"/>
          <p:cNvSpPr txBox="1"/>
          <p:nvPr userDrawn="1"/>
        </p:nvSpPr>
        <p:spPr>
          <a:xfrm>
            <a:off x="244318" y="788699"/>
            <a:ext cx="1749667" cy="246221"/>
          </a:xfrm>
          <a:prstGeom prst="rect">
            <a:avLst/>
          </a:prstGeom>
          <a:noFill/>
          <a:ln>
            <a:noFill/>
          </a:ln>
        </p:spPr>
        <p:txBody>
          <a:bodyPr wrap="square" rtlCol="0">
            <a:spAutoFit/>
          </a:bodyPr>
          <a:lstStyle/>
          <a:p>
            <a:r>
              <a:rPr lang="en-GB" sz="1000" b="1" dirty="0" smtClean="0">
                <a:latin typeface="Arial"/>
                <a:cs typeface="Arial"/>
              </a:rPr>
              <a:t>Key Partners</a:t>
            </a:r>
            <a:endParaRPr lang="en-GB" sz="1000" b="1" dirty="0">
              <a:latin typeface="Arial"/>
              <a:cs typeface="Arial"/>
            </a:endParaRPr>
          </a:p>
        </p:txBody>
      </p:sp>
      <p:sp>
        <p:nvSpPr>
          <p:cNvPr id="14" name="TextBox 13"/>
          <p:cNvSpPr txBox="1"/>
          <p:nvPr userDrawn="1"/>
        </p:nvSpPr>
        <p:spPr>
          <a:xfrm>
            <a:off x="244318" y="4572001"/>
            <a:ext cx="1749667" cy="246221"/>
          </a:xfrm>
          <a:prstGeom prst="rect">
            <a:avLst/>
          </a:prstGeom>
          <a:noFill/>
          <a:ln>
            <a:noFill/>
          </a:ln>
        </p:spPr>
        <p:txBody>
          <a:bodyPr wrap="square" rtlCol="0">
            <a:spAutoFit/>
          </a:bodyPr>
          <a:lstStyle/>
          <a:p>
            <a:r>
              <a:rPr lang="en-GB" sz="1000" b="1" dirty="0" smtClean="0">
                <a:latin typeface="Arial"/>
                <a:cs typeface="Arial"/>
              </a:rPr>
              <a:t>Cost Structure</a:t>
            </a:r>
            <a:endParaRPr lang="en-GB" sz="1000" b="1" dirty="0">
              <a:latin typeface="Arial"/>
              <a:cs typeface="Arial"/>
            </a:endParaRPr>
          </a:p>
        </p:txBody>
      </p:sp>
      <p:sp>
        <p:nvSpPr>
          <p:cNvPr id="15" name="TextBox 14"/>
          <p:cNvSpPr txBox="1"/>
          <p:nvPr userDrawn="1"/>
        </p:nvSpPr>
        <p:spPr>
          <a:xfrm>
            <a:off x="2124850" y="788699"/>
            <a:ext cx="1749667" cy="246221"/>
          </a:xfrm>
          <a:prstGeom prst="rect">
            <a:avLst/>
          </a:prstGeom>
          <a:noFill/>
          <a:ln>
            <a:noFill/>
          </a:ln>
        </p:spPr>
        <p:txBody>
          <a:bodyPr wrap="square" rtlCol="0">
            <a:spAutoFit/>
          </a:bodyPr>
          <a:lstStyle/>
          <a:p>
            <a:r>
              <a:rPr lang="en-GB" sz="1000" b="1" dirty="0" smtClean="0">
                <a:latin typeface="Arial"/>
                <a:cs typeface="Arial"/>
              </a:rPr>
              <a:t>Key Activities</a:t>
            </a:r>
            <a:endParaRPr lang="en-GB" sz="1000" b="1" dirty="0">
              <a:latin typeface="Arial"/>
              <a:cs typeface="Arial"/>
            </a:endParaRPr>
          </a:p>
        </p:txBody>
      </p:sp>
      <p:sp>
        <p:nvSpPr>
          <p:cNvPr id="16" name="TextBox 15"/>
          <p:cNvSpPr txBox="1"/>
          <p:nvPr userDrawn="1"/>
        </p:nvSpPr>
        <p:spPr>
          <a:xfrm>
            <a:off x="2124850" y="2649380"/>
            <a:ext cx="1749667" cy="246221"/>
          </a:xfrm>
          <a:prstGeom prst="rect">
            <a:avLst/>
          </a:prstGeom>
          <a:noFill/>
          <a:ln>
            <a:noFill/>
          </a:ln>
        </p:spPr>
        <p:txBody>
          <a:bodyPr wrap="square" rtlCol="0">
            <a:spAutoFit/>
          </a:bodyPr>
          <a:lstStyle/>
          <a:p>
            <a:r>
              <a:rPr lang="en-GB" sz="1000" b="1" dirty="0" smtClean="0">
                <a:latin typeface="Arial"/>
                <a:cs typeface="Arial"/>
              </a:rPr>
              <a:t>Key Resources</a:t>
            </a:r>
            <a:endParaRPr lang="en-GB" sz="1000" b="1" dirty="0">
              <a:latin typeface="Arial"/>
              <a:cs typeface="Arial"/>
            </a:endParaRPr>
          </a:p>
        </p:txBody>
      </p:sp>
      <p:sp>
        <p:nvSpPr>
          <p:cNvPr id="17" name="TextBox 16"/>
          <p:cNvSpPr txBox="1"/>
          <p:nvPr userDrawn="1"/>
        </p:nvSpPr>
        <p:spPr>
          <a:xfrm>
            <a:off x="4026007" y="788699"/>
            <a:ext cx="1749667" cy="246221"/>
          </a:xfrm>
          <a:prstGeom prst="rect">
            <a:avLst/>
          </a:prstGeom>
          <a:noFill/>
          <a:ln>
            <a:noFill/>
          </a:ln>
        </p:spPr>
        <p:txBody>
          <a:bodyPr wrap="square" rtlCol="0">
            <a:spAutoFit/>
          </a:bodyPr>
          <a:lstStyle/>
          <a:p>
            <a:r>
              <a:rPr lang="en-GB" sz="1000" b="1" baseline="0" dirty="0" smtClean="0">
                <a:latin typeface="Arial"/>
                <a:cs typeface="Arial"/>
              </a:rPr>
              <a:t>Value Propositions</a:t>
            </a:r>
            <a:endParaRPr lang="en-GB" sz="1000" b="1" dirty="0">
              <a:latin typeface="Arial"/>
              <a:cs typeface="Arial"/>
            </a:endParaRPr>
          </a:p>
        </p:txBody>
      </p:sp>
      <p:sp>
        <p:nvSpPr>
          <p:cNvPr id="19" name="TextBox 18"/>
          <p:cNvSpPr txBox="1"/>
          <p:nvPr userDrawn="1"/>
        </p:nvSpPr>
        <p:spPr>
          <a:xfrm>
            <a:off x="5919324" y="783159"/>
            <a:ext cx="1749667" cy="246221"/>
          </a:xfrm>
          <a:prstGeom prst="rect">
            <a:avLst/>
          </a:prstGeom>
          <a:noFill/>
          <a:ln>
            <a:noFill/>
          </a:ln>
        </p:spPr>
        <p:txBody>
          <a:bodyPr wrap="square" rtlCol="0">
            <a:spAutoFit/>
          </a:bodyPr>
          <a:lstStyle/>
          <a:p>
            <a:r>
              <a:rPr lang="en-GB" sz="1000" b="1" dirty="0" smtClean="0">
                <a:latin typeface="Arial"/>
                <a:cs typeface="Arial"/>
              </a:rPr>
              <a:t>Customer Relationships</a:t>
            </a:r>
            <a:endParaRPr lang="en-GB" sz="1000" b="1" dirty="0">
              <a:latin typeface="Arial"/>
              <a:cs typeface="Arial"/>
            </a:endParaRPr>
          </a:p>
        </p:txBody>
      </p:sp>
      <p:sp>
        <p:nvSpPr>
          <p:cNvPr id="20" name="TextBox 19"/>
          <p:cNvSpPr txBox="1"/>
          <p:nvPr userDrawn="1"/>
        </p:nvSpPr>
        <p:spPr>
          <a:xfrm>
            <a:off x="5919324" y="2643840"/>
            <a:ext cx="1749667" cy="246221"/>
          </a:xfrm>
          <a:prstGeom prst="rect">
            <a:avLst/>
          </a:prstGeom>
          <a:noFill/>
          <a:ln>
            <a:noFill/>
          </a:ln>
        </p:spPr>
        <p:txBody>
          <a:bodyPr wrap="square" rtlCol="0">
            <a:spAutoFit/>
          </a:bodyPr>
          <a:lstStyle/>
          <a:p>
            <a:r>
              <a:rPr lang="en-GB" sz="1000" b="1" dirty="0" smtClean="0">
                <a:latin typeface="Arial"/>
                <a:cs typeface="Arial"/>
              </a:rPr>
              <a:t>Channels</a:t>
            </a:r>
            <a:endParaRPr lang="en-GB" sz="1000" b="1" dirty="0">
              <a:latin typeface="Arial"/>
              <a:cs typeface="Arial"/>
            </a:endParaRPr>
          </a:p>
        </p:txBody>
      </p:sp>
      <p:sp>
        <p:nvSpPr>
          <p:cNvPr id="21" name="TextBox 20"/>
          <p:cNvSpPr txBox="1"/>
          <p:nvPr userDrawn="1"/>
        </p:nvSpPr>
        <p:spPr>
          <a:xfrm>
            <a:off x="7817974" y="788699"/>
            <a:ext cx="1749667" cy="246221"/>
          </a:xfrm>
          <a:prstGeom prst="rect">
            <a:avLst/>
          </a:prstGeom>
          <a:noFill/>
          <a:ln>
            <a:noFill/>
          </a:ln>
        </p:spPr>
        <p:txBody>
          <a:bodyPr wrap="square" rtlCol="0">
            <a:spAutoFit/>
          </a:bodyPr>
          <a:lstStyle/>
          <a:p>
            <a:r>
              <a:rPr lang="en-GB" sz="1000" b="1" dirty="0" smtClean="0">
                <a:latin typeface="Arial"/>
                <a:cs typeface="Arial"/>
              </a:rPr>
              <a:t>Customer Segments</a:t>
            </a:r>
            <a:endParaRPr lang="en-GB" sz="1000" b="1" dirty="0">
              <a:latin typeface="Arial"/>
              <a:cs typeface="Arial"/>
            </a:endParaRPr>
          </a:p>
        </p:txBody>
      </p:sp>
      <p:sp>
        <p:nvSpPr>
          <p:cNvPr id="23" name="TextBox 22"/>
          <p:cNvSpPr txBox="1"/>
          <p:nvPr userDrawn="1"/>
        </p:nvSpPr>
        <p:spPr>
          <a:xfrm>
            <a:off x="4973800" y="4572001"/>
            <a:ext cx="1749667" cy="246221"/>
          </a:xfrm>
          <a:prstGeom prst="rect">
            <a:avLst/>
          </a:prstGeom>
          <a:noFill/>
          <a:ln>
            <a:noFill/>
          </a:ln>
        </p:spPr>
        <p:txBody>
          <a:bodyPr wrap="square" rtlCol="0">
            <a:spAutoFit/>
          </a:bodyPr>
          <a:lstStyle/>
          <a:p>
            <a:r>
              <a:rPr lang="en-GB" sz="1000" b="1" dirty="0" smtClean="0">
                <a:latin typeface="Arial"/>
                <a:cs typeface="Arial"/>
              </a:rPr>
              <a:t>Revenue Streams</a:t>
            </a:r>
            <a:endParaRPr lang="en-GB" sz="1000" b="1" dirty="0">
              <a:latin typeface="Arial"/>
              <a:cs typeface="Arial"/>
            </a:endParaRPr>
          </a:p>
        </p:txBody>
      </p:sp>
      <p:sp>
        <p:nvSpPr>
          <p:cNvPr id="25" name="Rectangle 24"/>
          <p:cNvSpPr/>
          <p:nvPr userDrawn="1"/>
        </p:nvSpPr>
        <p:spPr>
          <a:xfrm>
            <a:off x="244318"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6" name="Rectangle 25"/>
          <p:cNvSpPr/>
          <p:nvPr userDrawn="1"/>
        </p:nvSpPr>
        <p:spPr>
          <a:xfrm>
            <a:off x="2124302" y="760851"/>
            <a:ext cx="1880532" cy="188298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7" name="Rectangle 26"/>
          <p:cNvSpPr/>
          <p:nvPr userDrawn="1"/>
        </p:nvSpPr>
        <p:spPr>
          <a:xfrm>
            <a:off x="2124302" y="2643840"/>
            <a:ext cx="1880532" cy="192816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8" name="Rectangle 27"/>
          <p:cNvSpPr/>
          <p:nvPr userDrawn="1"/>
        </p:nvSpPr>
        <p:spPr>
          <a:xfrm>
            <a:off x="4004834"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9" name="Rectangle 28"/>
          <p:cNvSpPr/>
          <p:nvPr userDrawn="1"/>
        </p:nvSpPr>
        <p:spPr>
          <a:xfrm>
            <a:off x="5884699" y="762000"/>
            <a:ext cx="1880532" cy="188298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0" name="Rectangle 29"/>
          <p:cNvSpPr/>
          <p:nvPr userDrawn="1"/>
        </p:nvSpPr>
        <p:spPr>
          <a:xfrm>
            <a:off x="5884699" y="2643840"/>
            <a:ext cx="1880532" cy="1928161"/>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1" name="Rectangle 30"/>
          <p:cNvSpPr/>
          <p:nvPr userDrawn="1"/>
        </p:nvSpPr>
        <p:spPr>
          <a:xfrm>
            <a:off x="7771070" y="762000"/>
            <a:ext cx="1880532" cy="3810000"/>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2" name="Rectangle 31"/>
          <p:cNvSpPr/>
          <p:nvPr userDrawn="1"/>
        </p:nvSpPr>
        <p:spPr>
          <a:xfrm>
            <a:off x="244318" y="4580696"/>
            <a:ext cx="4714165" cy="18201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3" name="Rectangle 32"/>
          <p:cNvSpPr/>
          <p:nvPr userDrawn="1"/>
        </p:nvSpPr>
        <p:spPr>
          <a:xfrm>
            <a:off x="4958483" y="4580696"/>
            <a:ext cx="4691700" cy="1820104"/>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1817885"/>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eoschronos.com" TargetMode="External"/><Relationship Id="rId4" Type="http://schemas.openxmlformats.org/officeDocument/2006/relationships/hyperlink" Target="https://creativecommons.org/licenses/by-sa/3.0/" TargetMode="External"/><Relationship Id="rId1" Type="http://schemas.openxmlformats.org/officeDocument/2006/relationships/slideLayout" Target="../slideLayouts/slideLayout1.xml"/><Relationship Id="rId2" Type="http://schemas.openxmlformats.org/officeDocument/2006/relationships/hyperlink" Target="http://www.businessmodelgeneration.com/canva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 Placeholder 40"/>
          <p:cNvSpPr>
            <a:spLocks noGrp="1"/>
          </p:cNvSpPr>
          <p:nvPr>
            <p:ph type="body" sz="quarter" idx="10"/>
          </p:nvPr>
        </p:nvSpPr>
        <p:spPr/>
        <p:txBody>
          <a:bodyPr/>
          <a:lstStyle/>
          <a:p>
            <a:endParaRPr lang="en-GB"/>
          </a:p>
        </p:txBody>
      </p:sp>
      <p:sp>
        <p:nvSpPr>
          <p:cNvPr id="42" name="Text Placeholder 41"/>
          <p:cNvSpPr>
            <a:spLocks noGrp="1"/>
          </p:cNvSpPr>
          <p:nvPr>
            <p:ph type="body" sz="quarter" idx="11"/>
          </p:nvPr>
        </p:nvSpPr>
        <p:spPr/>
        <p:txBody>
          <a:bodyPr/>
          <a:lstStyle/>
          <a:p>
            <a:endParaRPr lang="en-GB"/>
          </a:p>
        </p:txBody>
      </p:sp>
      <p:sp>
        <p:nvSpPr>
          <p:cNvPr id="43" name="Text Placeholder 42"/>
          <p:cNvSpPr>
            <a:spLocks noGrp="1"/>
          </p:cNvSpPr>
          <p:nvPr>
            <p:ph type="body" sz="quarter" idx="12"/>
          </p:nvPr>
        </p:nvSpPr>
        <p:spPr/>
        <p:txBody>
          <a:bodyPr/>
          <a:lstStyle/>
          <a:p>
            <a:endParaRPr lang="en-GB" dirty="0"/>
          </a:p>
        </p:txBody>
      </p:sp>
      <p:sp>
        <p:nvSpPr>
          <p:cNvPr id="44" name="Text Placeholder 43"/>
          <p:cNvSpPr>
            <a:spLocks noGrp="1"/>
          </p:cNvSpPr>
          <p:nvPr>
            <p:ph type="body" sz="quarter" idx="13"/>
          </p:nvPr>
        </p:nvSpPr>
        <p:spPr/>
        <p:txBody>
          <a:bodyPr/>
          <a:lstStyle/>
          <a:p>
            <a:endParaRPr lang="en-GB"/>
          </a:p>
        </p:txBody>
      </p:sp>
      <p:sp>
        <p:nvSpPr>
          <p:cNvPr id="45" name="Text Placeholder 44"/>
          <p:cNvSpPr>
            <a:spLocks noGrp="1"/>
          </p:cNvSpPr>
          <p:nvPr>
            <p:ph type="body" sz="quarter" idx="14"/>
          </p:nvPr>
        </p:nvSpPr>
        <p:spPr/>
        <p:txBody>
          <a:bodyPr/>
          <a:lstStyle/>
          <a:p>
            <a:endParaRPr lang="en-GB" dirty="0"/>
          </a:p>
        </p:txBody>
      </p:sp>
      <p:sp>
        <p:nvSpPr>
          <p:cNvPr id="46" name="Text Placeholder 45"/>
          <p:cNvSpPr>
            <a:spLocks noGrp="1"/>
          </p:cNvSpPr>
          <p:nvPr>
            <p:ph type="body" sz="quarter" idx="16"/>
          </p:nvPr>
        </p:nvSpPr>
        <p:spPr/>
        <p:txBody>
          <a:bodyPr/>
          <a:lstStyle/>
          <a:p>
            <a:endParaRPr lang="en-GB" dirty="0"/>
          </a:p>
        </p:txBody>
      </p:sp>
      <p:sp>
        <p:nvSpPr>
          <p:cNvPr id="47" name="Text Placeholder 46"/>
          <p:cNvSpPr>
            <a:spLocks noGrp="1"/>
          </p:cNvSpPr>
          <p:nvPr>
            <p:ph type="body" sz="quarter" idx="18"/>
          </p:nvPr>
        </p:nvSpPr>
        <p:spPr/>
        <p:txBody>
          <a:bodyPr/>
          <a:lstStyle/>
          <a:p>
            <a:endParaRPr lang="en-GB" dirty="0"/>
          </a:p>
        </p:txBody>
      </p:sp>
      <p:sp>
        <p:nvSpPr>
          <p:cNvPr id="48" name="Text Placeholder 47"/>
          <p:cNvSpPr>
            <a:spLocks noGrp="1"/>
          </p:cNvSpPr>
          <p:nvPr>
            <p:ph type="body" sz="quarter" idx="20"/>
          </p:nvPr>
        </p:nvSpPr>
        <p:spPr/>
        <p:txBody>
          <a:bodyPr/>
          <a:lstStyle/>
          <a:p>
            <a:endParaRPr lang="en-GB"/>
          </a:p>
        </p:txBody>
      </p:sp>
      <p:sp>
        <p:nvSpPr>
          <p:cNvPr id="49" name="Text Placeholder 48"/>
          <p:cNvSpPr>
            <a:spLocks noGrp="1"/>
          </p:cNvSpPr>
          <p:nvPr>
            <p:ph type="body" sz="quarter" idx="21"/>
          </p:nvPr>
        </p:nvSpPr>
        <p:spPr/>
        <p:txBody>
          <a:bodyPr/>
          <a:lstStyle/>
          <a:p>
            <a:endParaRPr lang="en-GB" dirty="0"/>
          </a:p>
        </p:txBody>
      </p:sp>
      <p:sp>
        <p:nvSpPr>
          <p:cNvPr id="50" name="Text Placeholder 49"/>
          <p:cNvSpPr>
            <a:spLocks noGrp="1"/>
          </p:cNvSpPr>
          <p:nvPr>
            <p:ph type="body" sz="quarter" idx="22"/>
          </p:nvPr>
        </p:nvSpPr>
        <p:spPr/>
        <p:txBody>
          <a:bodyPr/>
          <a:lstStyle/>
          <a:p>
            <a:endParaRPr lang="en-GB"/>
          </a:p>
        </p:txBody>
      </p:sp>
      <p:sp>
        <p:nvSpPr>
          <p:cNvPr id="51" name="Text Placeholder 50"/>
          <p:cNvSpPr>
            <a:spLocks noGrp="1"/>
          </p:cNvSpPr>
          <p:nvPr>
            <p:ph type="body" sz="quarter" idx="23"/>
          </p:nvPr>
        </p:nvSpPr>
        <p:spPr/>
        <p:txBody>
          <a:bodyPr/>
          <a:lstStyle/>
          <a:p>
            <a:endParaRPr lang="en-GB"/>
          </a:p>
        </p:txBody>
      </p:sp>
      <p:sp>
        <p:nvSpPr>
          <p:cNvPr id="69" name="Text Placeholder 68"/>
          <p:cNvSpPr>
            <a:spLocks noGrp="1"/>
          </p:cNvSpPr>
          <p:nvPr>
            <p:ph type="body" sz="quarter" idx="24"/>
          </p:nvPr>
        </p:nvSpPr>
        <p:spPr/>
        <p:txBody>
          <a:bodyPr/>
          <a:lstStyle/>
          <a:p>
            <a:endParaRPr lang="en-GB"/>
          </a:p>
        </p:txBody>
      </p:sp>
      <p:sp>
        <p:nvSpPr>
          <p:cNvPr id="70" name="Text Placeholder 69"/>
          <p:cNvSpPr>
            <a:spLocks noGrp="1"/>
          </p:cNvSpPr>
          <p:nvPr>
            <p:ph type="body" sz="quarter" idx="25"/>
          </p:nvPr>
        </p:nvSpPr>
        <p:spPr/>
        <p:txBody>
          <a:bodyPr/>
          <a:lstStyle/>
          <a:p>
            <a:endParaRPr lang="en-GB"/>
          </a:p>
        </p:txBody>
      </p:sp>
      <p:sp>
        <p:nvSpPr>
          <p:cNvPr id="52" name="Rectangle 51"/>
          <p:cNvSpPr/>
          <p:nvPr/>
        </p:nvSpPr>
        <p:spPr>
          <a:xfrm>
            <a:off x="247650" y="6457891"/>
            <a:ext cx="9410700" cy="307777"/>
          </a:xfrm>
          <a:prstGeom prst="rect">
            <a:avLst/>
          </a:prstGeom>
        </p:spPr>
        <p:txBody>
          <a:bodyPr wrap="square">
            <a:spAutoFit/>
          </a:bodyPr>
          <a:lstStyle/>
          <a:p>
            <a:r>
              <a:rPr lang="en-GB" sz="700" b="0" i="0" dirty="0" smtClean="0">
                <a:solidFill>
                  <a:srgbClr val="808080"/>
                </a:solidFill>
                <a:latin typeface="Arial"/>
                <a:ea typeface="Arial"/>
                <a:cs typeface="Arial"/>
              </a:rPr>
              <a:t>Designed by: The Business Model Foundry (</a:t>
            </a:r>
            <a:r>
              <a:rPr lang="en-GB" sz="700" b="0" i="0" dirty="0" smtClean="0">
                <a:solidFill>
                  <a:srgbClr val="808080"/>
                </a:solidFill>
                <a:latin typeface="Arial"/>
                <a:ea typeface="Arial"/>
                <a:cs typeface="Arial"/>
                <a:hlinkClick r:id="rId2"/>
              </a:rPr>
              <a:t>www.businessmodelgeneration.com/canvas</a:t>
            </a:r>
            <a:r>
              <a:rPr lang="en-GB" sz="700" b="0" i="0" dirty="0" smtClean="0">
                <a:solidFill>
                  <a:srgbClr val="808080"/>
                </a:solidFill>
                <a:latin typeface="Arial"/>
                <a:ea typeface="Arial"/>
                <a:cs typeface="Arial"/>
              </a:rPr>
              <a:t>). </a:t>
            </a:r>
            <a:r>
              <a:rPr lang="en-GB" sz="700" dirty="0" smtClean="0">
                <a:solidFill>
                  <a:srgbClr val="808080"/>
                </a:solidFill>
                <a:latin typeface="Arial"/>
                <a:ea typeface="Arial"/>
                <a:cs typeface="Arial"/>
              </a:rPr>
              <a:t>PowerPoint </a:t>
            </a:r>
            <a:r>
              <a:rPr lang="en-GB" sz="700" dirty="0">
                <a:solidFill>
                  <a:srgbClr val="808080"/>
                </a:solidFill>
                <a:latin typeface="Arial"/>
                <a:ea typeface="Arial"/>
                <a:cs typeface="Arial"/>
              </a:rPr>
              <a:t>implementation by: Neos Chronos Limited </a:t>
            </a:r>
            <a:r>
              <a:rPr lang="en-GB" sz="700" dirty="0" smtClean="0">
                <a:latin typeface="Arial"/>
                <a:cs typeface="Arial"/>
              </a:rPr>
              <a:t>(</a:t>
            </a:r>
            <a:r>
              <a:rPr lang="en-GB" sz="700" dirty="0" smtClean="0">
                <a:latin typeface="Arial"/>
                <a:cs typeface="Arial"/>
                <a:hlinkClick r:id="rId3"/>
              </a:rPr>
              <a:t>https://neoschronos.com</a:t>
            </a:r>
            <a:r>
              <a:rPr lang="en-GB" sz="700" dirty="0" smtClean="0">
                <a:latin typeface="Arial"/>
                <a:cs typeface="Arial"/>
              </a:rPr>
              <a:t>). License: </a:t>
            </a:r>
            <a:r>
              <a:rPr lang="mr-IN" sz="700" dirty="0" smtClean="0">
                <a:latin typeface="Arial"/>
                <a:cs typeface="Arial"/>
                <a:hlinkClick r:id="rId4"/>
              </a:rPr>
              <a:t>CC BY-SA 3.0</a:t>
            </a:r>
            <a:endParaRPr lang="mr-IN" sz="700" dirty="0" smtClean="0">
              <a:latin typeface="Arial"/>
              <a:cs typeface="Arial"/>
            </a:endParaRPr>
          </a:p>
          <a:p>
            <a:endParaRPr lang="en-GB" sz="700" dirty="0">
              <a:latin typeface="Arial"/>
              <a:cs typeface="Arial"/>
            </a:endParaRPr>
          </a:p>
        </p:txBody>
      </p:sp>
    </p:spTree>
    <p:extLst>
      <p:ext uri="{BB962C8B-B14F-4D97-AF65-F5344CB8AC3E}">
        <p14:creationId xmlns:p14="http://schemas.microsoft.com/office/powerpoint/2010/main" val="133541022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Neos Chronos">
      <a:dk1>
        <a:srgbClr val="444444"/>
      </a:dk1>
      <a:lt1>
        <a:sysClr val="window" lastClr="FFFFFF"/>
      </a:lt1>
      <a:dk2>
        <a:srgbClr val="222222"/>
      </a:dk2>
      <a:lt2>
        <a:srgbClr val="F3F3F3"/>
      </a:lt2>
      <a:accent1>
        <a:srgbClr val="669933"/>
      </a:accent1>
      <a:accent2>
        <a:srgbClr val="38BEEA"/>
      </a:accent2>
      <a:accent3>
        <a:srgbClr val="EA38C0"/>
      </a:accent3>
      <a:accent4>
        <a:srgbClr val="EABB38"/>
      </a:accent4>
      <a:accent5>
        <a:srgbClr val="788C92"/>
      </a:accent5>
      <a:accent6>
        <a:srgbClr val="EA6238"/>
      </a:accent6>
      <a:hlink>
        <a:srgbClr val="787828"/>
      </a:hlink>
      <a:folHlink>
        <a:srgbClr val="9AA2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211</TotalTime>
  <Words>35</Words>
  <Application>Microsoft Macintosh PowerPoint</Application>
  <PresentationFormat>A4 Paper (210x297 mm)</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Manager/>
  <Company>Neos Chronos Limited</Company>
  <LinksUpToDate>false</LinksUpToDate>
  <SharedDoc>false</SharedDoc>
  <HyperlinkBase>https://neoschronos.com/assets/</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Model Canvas Template PPT</dc:title>
  <dc:subject/>
  <dc:creator>Thomas Papanikolaou</dc:creator>
  <cp:keywords>Business Model Canvas, Free, Template, Powerpoint, ppt, pptx</cp:keywords>
  <dc:description>The Business Model Canvas (www.businessmodelgeneration.com/canvas). This work is licensed under the Creative Commons Attribution-Share Alike 3.0 Unported License.</dc:description>
  <cp:lastModifiedBy>Thomas Papanikolaou</cp:lastModifiedBy>
  <cp:revision>40</cp:revision>
  <cp:lastPrinted>2019-04-01T19:25:48Z</cp:lastPrinted>
  <dcterms:created xsi:type="dcterms:W3CDTF">2019-04-01T16:49:19Z</dcterms:created>
  <dcterms:modified xsi:type="dcterms:W3CDTF">2019-05-11T16:16:22Z</dcterms:modified>
  <cp:category>PowerPoint Template PPT</cp:category>
</cp:coreProperties>
</file>