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8444" r:id="rId2"/>
    <p:sldId id="290" r:id="rId3"/>
    <p:sldId id="316" r:id="rId4"/>
    <p:sldId id="457" r:id="rId5"/>
    <p:sldId id="455" r:id="rId6"/>
    <p:sldId id="314" r:id="rId7"/>
    <p:sldId id="259" r:id="rId8"/>
    <p:sldId id="456" r:id="rId9"/>
    <p:sldId id="284" r:id="rId10"/>
    <p:sldId id="260" r:id="rId11"/>
    <p:sldId id="271" r:id="rId12"/>
    <p:sldId id="318" r:id="rId13"/>
    <p:sldId id="317" r:id="rId14"/>
    <p:sldId id="315" r:id="rId15"/>
    <p:sldId id="297" r:id="rId16"/>
    <p:sldId id="298" r:id="rId1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EC200"/>
    <a:srgbClr val="95BEE3"/>
    <a:srgbClr val="CAE3BB"/>
    <a:srgbClr val="FABE00"/>
    <a:srgbClr val="70A8DA"/>
    <a:srgbClr val="97C777"/>
    <a:srgbClr val="FFC50D"/>
    <a:srgbClr val="EEB500"/>
    <a:srgbClr val="7AA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A12D33-DE2B-4F30-80CE-9A8A2E306E5B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E596310-CC7F-4F79-ACA3-066857E0951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84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D7002-7323-4DB0-9B6A-468EB8D51E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282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4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/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4122670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88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42988-9E19-47E4-AF46-213E557FE2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  <a:cs typeface="+mn-cs"/>
              </a:rPr>
              <a:pPr marL="0" marR="0" lvl="0" indent="0" algn="r" defTabSz="91888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89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29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692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37619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4194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04334-9D7B-4E17-B096-913673C520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MS PGothic" pitchFamily="34" charset="-128"/>
                <a:cs typeface="+mn-cs"/>
              </a:rPr>
              <a:pPr marL="0" marR="0" lvl="0" indent="0" algn="r" defTabSz="9282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/>
              <a:ea typeface="MS PGothic" pitchFamily="34" charset="-128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88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92AC9-8B99-48BE-9A14-2DE9F637EB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888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4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1568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2409">
              <a:defRPr/>
            </a:pPr>
            <a:fld id="{AE909E2A-8021-48F7-B704-ED073A9CBAC1}" type="slidenum">
              <a:rPr lang="en-US" sz="1800" kern="0">
                <a:solidFill>
                  <a:srgbClr val="000000"/>
                </a:solidFill>
                <a:latin typeface="Times" pitchFamily="18" charset="0"/>
                <a:ea typeface="ＭＳ Ｐゴシック" panose="020B0600070205080204" pitchFamily="34" charset="-128"/>
              </a:rPr>
              <a:pPr defTabSz="942409">
                <a:defRPr/>
              </a:pPr>
              <a:t>3</a:t>
            </a:fld>
            <a:endParaRPr lang="en-US" sz="1800" kern="0" dirty="0">
              <a:solidFill>
                <a:srgbClr val="000000"/>
              </a:solidFill>
              <a:latin typeface="Times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9322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2409">
              <a:defRPr/>
            </a:pPr>
            <a:fld id="{AE909E2A-8021-48F7-B704-ED073A9CBAC1}" type="slidenum">
              <a:rPr lang="en-US" sz="1800" kern="0">
                <a:solidFill>
                  <a:srgbClr val="000000"/>
                </a:solidFill>
                <a:latin typeface="Times" pitchFamily="18" charset="0"/>
                <a:ea typeface="ＭＳ Ｐゴシック" panose="020B0600070205080204" pitchFamily="34" charset="-128"/>
              </a:rPr>
              <a:pPr defTabSz="942409">
                <a:defRPr/>
              </a:pPr>
              <a:t>4</a:t>
            </a:fld>
            <a:endParaRPr lang="en-US" sz="1800" kern="0" dirty="0">
              <a:solidFill>
                <a:srgbClr val="000000"/>
              </a:solidFill>
              <a:latin typeface="Times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5225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6279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949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1773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5657A3-B518-4FFC-AD50-4467CA960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  <a:cs typeface="+mn-cs"/>
              </a:rPr>
              <a:pPr marL="0" marR="0" lvl="0" indent="0" algn="r" defTabSz="9282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8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19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09E2A-8021-48F7-B704-ED073A9CBA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0711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474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7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851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3810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30713" y="17002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19073696-0A1E-4DE9-9C4B-59F666D69F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95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609600"/>
            <a:ext cx="7989887" cy="5205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5C5DB305-A930-4F20-A278-AFF781E15C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741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ur Ba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791765" y="294983"/>
            <a:ext cx="7560470" cy="517817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2700" b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54BAB3-800A-944F-A7BD-3E3A1E9D8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766" y="1520826"/>
            <a:ext cx="3618000" cy="4429125"/>
          </a:xfrm>
          <a:noFill/>
          <a:ln w="19050">
            <a:noFill/>
          </a:ln>
        </p:spPr>
        <p:txBody>
          <a:bodyPr wrap="square" lIns="0" tIns="0" rIns="0" bIns="0" numCol="1" spcCol="360000" rtlCol="0">
            <a:noAutofit/>
          </a:bodyPr>
          <a:lstStyle>
            <a:lvl1pPr marL="0" indent="0">
              <a:lnSpc>
                <a:spcPct val="100000"/>
              </a:lnSpc>
              <a:spcAft>
                <a:spcPts val="375"/>
              </a:spcAft>
              <a:buNone/>
              <a:defRPr lang="en-US" sz="16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lnSpc>
                <a:spcPct val="100000"/>
              </a:lnSpc>
              <a:spcAft>
                <a:spcPts val="375"/>
              </a:spcAft>
              <a:defRPr lang="en-US" sz="15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lnSpc>
                <a:spcPct val="100000"/>
              </a:lnSpc>
              <a:spcAft>
                <a:spcPts val="375"/>
              </a:spcAft>
              <a:defRPr lang="en-US" sz="13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3pPr>
            <a:lvl4pPr>
              <a:lnSpc>
                <a:spcPct val="100000"/>
              </a:lnSpc>
              <a:spcAft>
                <a:spcPts val="375"/>
              </a:spcAft>
              <a:defRPr lang="en-US" sz="13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4pPr>
            <a:lvl5pPr>
              <a:lnSpc>
                <a:spcPct val="100000"/>
              </a:lnSpc>
              <a:spcAft>
                <a:spcPts val="375"/>
              </a:spcAft>
              <a:defRPr lang="en-US" sz="13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marL="0" lvl="0">
              <a:spcAft>
                <a:spcPts val="450"/>
              </a:spcAft>
            </a:pPr>
            <a:r>
              <a:rPr lang="en-US" dirty="0"/>
              <a:t>Edit Master text styles</a:t>
            </a:r>
          </a:p>
          <a:p>
            <a:pPr marL="342892" lvl="1"/>
            <a:r>
              <a:rPr lang="en-US" dirty="0"/>
              <a:t>Second level</a:t>
            </a:r>
          </a:p>
          <a:p>
            <a:pPr marL="685783" lvl="2"/>
            <a:r>
              <a:rPr lang="en-US" dirty="0"/>
              <a:t>Third level</a:t>
            </a:r>
          </a:p>
          <a:p>
            <a:pPr marL="1028675" lvl="3"/>
            <a:r>
              <a:rPr lang="en-US" dirty="0"/>
              <a:t>Fourth level</a:t>
            </a:r>
          </a:p>
          <a:p>
            <a:pPr marL="1371566"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145370-2984-304F-AC90-C56EF5D0F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4235" y="1520826"/>
            <a:ext cx="3618000" cy="4429125"/>
          </a:xfrm>
          <a:noFill/>
          <a:ln w="19050">
            <a:noFill/>
          </a:ln>
        </p:spPr>
        <p:txBody>
          <a:bodyPr wrap="square" lIns="0" tIns="0" rIns="0" bIns="0" numCol="1" spcCol="360000" rtlCol="0">
            <a:noAutofit/>
          </a:bodyPr>
          <a:lstStyle>
            <a:lvl1pPr marL="0" indent="0">
              <a:lnSpc>
                <a:spcPct val="100000"/>
              </a:lnSpc>
              <a:spcAft>
                <a:spcPts val="375"/>
              </a:spcAft>
              <a:buNone/>
              <a:defRPr lang="en-US" sz="16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lnSpc>
                <a:spcPct val="100000"/>
              </a:lnSpc>
              <a:spcAft>
                <a:spcPts val="375"/>
              </a:spcAft>
              <a:defRPr lang="en-US" sz="15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lnSpc>
                <a:spcPct val="100000"/>
              </a:lnSpc>
              <a:spcAft>
                <a:spcPts val="375"/>
              </a:spcAft>
              <a:defRPr lang="en-US" sz="13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3pPr>
            <a:lvl4pPr>
              <a:lnSpc>
                <a:spcPct val="100000"/>
              </a:lnSpc>
              <a:spcAft>
                <a:spcPts val="375"/>
              </a:spcAft>
              <a:defRPr lang="en-US" sz="135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4pPr>
            <a:lvl5pPr>
              <a:lnSpc>
                <a:spcPct val="100000"/>
              </a:lnSpc>
              <a:spcAft>
                <a:spcPts val="375"/>
              </a:spcAft>
              <a:defRPr lang="en-US" sz="13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marL="0" lvl="0">
              <a:spcAft>
                <a:spcPts val="450"/>
              </a:spcAft>
            </a:pPr>
            <a:r>
              <a:rPr lang="en-US" dirty="0"/>
              <a:t>Edit Master text styles</a:t>
            </a:r>
          </a:p>
          <a:p>
            <a:pPr marL="342892" lvl="1"/>
            <a:r>
              <a:rPr lang="en-US" dirty="0"/>
              <a:t>Second level</a:t>
            </a:r>
          </a:p>
          <a:p>
            <a:pPr marL="685783" lvl="2"/>
            <a:r>
              <a:rPr lang="en-US" dirty="0"/>
              <a:t>Third level</a:t>
            </a:r>
          </a:p>
          <a:p>
            <a:pPr marL="1028675" lvl="3"/>
            <a:r>
              <a:rPr lang="en-US" dirty="0"/>
              <a:t>Fourth level</a:t>
            </a:r>
          </a:p>
          <a:p>
            <a:pPr marL="1371566"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7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5">
          <p15:clr>
            <a:srgbClr val="FBAE40"/>
          </p15:clr>
        </p15:guide>
        <p15:guide id="3" pos="701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958">
          <p15:clr>
            <a:srgbClr val="FBAE40"/>
          </p15:clr>
        </p15:guide>
        <p15:guide id="9" orient="horz" pos="37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778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726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054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56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783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513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45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589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05F3-86AB-4056-B402-50796A2E87B7}" type="datetimeFigureOut">
              <a:rPr lang="en-CA" smtClean="0"/>
              <a:t>2/18/19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29EA-072E-4B5D-AD5E-772BBFB648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75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TextBox 3"/>
          <p:cNvSpPr txBox="1">
            <a:spLocks noChangeArrowheads="1"/>
          </p:cNvSpPr>
          <p:nvPr/>
        </p:nvSpPr>
        <p:spPr bwMode="auto">
          <a:xfrm>
            <a:off x="0" y="44252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Univers Condensed Medium"/>
                <a:cs typeface="Univers Condensed Medium"/>
              </a:rPr>
              <a:t>21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Univers Condensed Medium"/>
                <a:cs typeface="Univers Condensed Medium"/>
              </a:rPr>
              <a:t>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Univers Condensed Medium"/>
                <a:cs typeface="Univers Condensed Medium"/>
              </a:rPr>
              <a:t> CENTURY BUSINESS MODEL TEMPLATE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Univers Condensed Medium"/>
              <a:cs typeface="Univers Condensed Medium"/>
            </a:endParaRPr>
          </a:p>
        </p:txBody>
      </p:sp>
      <p:pic>
        <p:nvPicPr>
          <p:cNvPr id="12" name="Picture 11" descr="C:\Users\Bob Willard\Pictures\Logo without tagline.jpg">
            <a:extLst>
              <a:ext uri="{FF2B5EF4-FFF2-40B4-BE49-F238E27FC236}">
                <a16:creationId xmlns:a16="http://schemas.microsoft.com/office/drawing/2014/main" id="{5B282B43-C00B-4DC4-B6B2-68ED615D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34458"/>
            <a:ext cx="19272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B1F4AE9-1AC9-4083-B655-ABD5B3FE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4263" y="2012064"/>
            <a:ext cx="3395473" cy="34145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8100" dir="5879958" algn="tl" rotWithShape="0">
              <a:srgbClr val="808080">
                <a:alpha val="42998"/>
              </a:srgb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C675DF2-FBB6-45B2-A382-9FE44DDDD470}"/>
              </a:ext>
            </a:extLst>
          </p:cNvPr>
          <p:cNvSpPr/>
          <p:nvPr/>
        </p:nvSpPr>
        <p:spPr>
          <a:xfrm>
            <a:off x="3041904" y="3950975"/>
            <a:ext cx="3078480" cy="4023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19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AFB26-BA72-47DC-A663-B64086983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065" y="844447"/>
            <a:ext cx="5577869" cy="5537070"/>
          </a:xfrm>
          <a:prstGeom prst="rect">
            <a:avLst/>
          </a:prstGeom>
        </p:spPr>
      </p:pic>
      <p:sp>
        <p:nvSpPr>
          <p:cNvPr id="24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51374" y="18880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Future-Fit Business Benchmark - Core Business Model Graphic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D939DC-9936-462F-B27D-7F35E833ABF9}"/>
              </a:ext>
            </a:extLst>
          </p:cNvPr>
          <p:cNvSpPr/>
          <p:nvPr/>
        </p:nvSpPr>
        <p:spPr>
          <a:xfrm>
            <a:off x="580487" y="6488363"/>
            <a:ext cx="7880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/>
              <a:t>http://futurefitbusiness.org/wp-content/uploads/2017/11/F2B2-Methodology-Guide-R2.0.4.pdf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FAFEEC-74D4-4718-8841-AF9A90DAD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994" y="875494"/>
            <a:ext cx="5800009" cy="5632696"/>
          </a:xfrm>
          <a:prstGeom prst="rect">
            <a:avLst/>
          </a:prstGeom>
        </p:spPr>
      </p:pic>
      <p:sp>
        <p:nvSpPr>
          <p:cNvPr id="292866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28148" y="190890"/>
            <a:ext cx="4487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Nested Interdependencies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92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C0725-C069-43A4-ACF6-B8830D1549A9}"/>
              </a:ext>
            </a:extLst>
          </p:cNvPr>
          <p:cNvSpPr/>
          <p:nvPr/>
        </p:nvSpPr>
        <p:spPr>
          <a:xfrm>
            <a:off x="20548" y="6483793"/>
            <a:ext cx="9050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http://www.greenspec.co.uk/life-cycle-assessment-lca/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736420B-86DB-4F2A-BFBE-64682F2C63C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0648" y="177457"/>
            <a:ext cx="3542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Life Cycle Business Model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DF230-1809-48B9-83E5-9C2A74AD8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0" y="983701"/>
            <a:ext cx="7214539" cy="5348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34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F094D-D302-4F3B-8D93-8D5125A6C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4" y="703101"/>
            <a:ext cx="8095332" cy="5375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FC0725-C069-43A4-ACF6-B8830D1549A9}"/>
              </a:ext>
            </a:extLst>
          </p:cNvPr>
          <p:cNvSpPr/>
          <p:nvPr/>
        </p:nvSpPr>
        <p:spPr>
          <a:xfrm>
            <a:off x="0" y="6175573"/>
            <a:ext cx="905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Senge, P. M., Seville, D., Lovins, A. B., &amp; </a:t>
            </a:r>
            <a:r>
              <a:rPr lang="en-CA" sz="12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Lotspeich</a:t>
            </a:r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C. (1999-Unpublished). </a:t>
            </a:r>
            <a:b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Chapter 1: The Four Basic Shifts. In Systems Thinking Primer for Natural Capitalism (pp. 1–11).. </a:t>
            </a:r>
            <a:b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</a:br>
            <a:r>
              <a:rPr lang="en-CA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http://www.donellameadows.org/archives/systems-thinking-primer-for-natural-capitalism-the-four-basic-shifts/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736420B-86DB-4F2A-BFBE-64682F2C63C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8783" y="144107"/>
            <a:ext cx="5680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Industrial System Stock &amp; Flow Framework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38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B8C24D1-0501-46C1-AE53-0830915631C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57335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Backup for the new 21</a:t>
            </a:r>
            <a:r>
              <a:rPr lang="en-US" sz="2400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st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 century</a:t>
            </a:r>
            <a:b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lang="en-C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Technological, Environmental and Social Risks</a:t>
            </a:r>
            <a:b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shown at the top of the business model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4DC85D64-9010-411A-8720-BF12AB1FBF1B}"/>
              </a:ext>
            </a:extLst>
          </p:cNvPr>
          <p:cNvSpPr/>
          <p:nvPr/>
        </p:nvSpPr>
        <p:spPr>
          <a:xfrm rot="294508">
            <a:off x="4030256" y="3780467"/>
            <a:ext cx="699184" cy="325338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9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TextBox 7"/>
          <p:cNvSpPr txBox="1">
            <a:spLocks noChangeArrowheads="1"/>
          </p:cNvSpPr>
          <p:nvPr/>
        </p:nvSpPr>
        <p:spPr bwMode="auto">
          <a:xfrm>
            <a:off x="71438" y="6312540"/>
            <a:ext cx="8970590" cy="37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“Global Risks 2018,” World Economic Forum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WEF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), January 2018.</a:t>
            </a:r>
          </a:p>
        </p:txBody>
      </p:sp>
      <p:cxnSp>
        <p:nvCxnSpPr>
          <p:cNvPr id="575492" name="Straight Connector 7"/>
          <p:cNvCxnSpPr>
            <a:cxnSpLocks noChangeShapeType="1"/>
          </p:cNvCxnSpPr>
          <p:nvPr/>
        </p:nvCxnSpPr>
        <p:spPr bwMode="auto">
          <a:xfrm flipH="1">
            <a:off x="948755" y="715010"/>
            <a:ext cx="124" cy="508332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5493" name="Straight Connector 9"/>
          <p:cNvCxnSpPr>
            <a:cxnSpLocks noChangeShapeType="1"/>
          </p:cNvCxnSpPr>
          <p:nvPr/>
        </p:nvCxnSpPr>
        <p:spPr bwMode="auto">
          <a:xfrm>
            <a:off x="948755" y="5798333"/>
            <a:ext cx="753288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445557" y="4523000"/>
            <a:ext cx="553998" cy="101566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pitchFamily="34" charset="0"/>
              </a:rPr>
              <a:t>Impact</a:t>
            </a:r>
          </a:p>
        </p:txBody>
      </p:sp>
      <p:sp>
        <p:nvSpPr>
          <p:cNvPr id="575495" name="TextBox 11"/>
          <p:cNvSpPr txBox="1">
            <a:spLocks noChangeArrowheads="1"/>
          </p:cNvSpPr>
          <p:nvPr/>
        </p:nvSpPr>
        <p:spPr bwMode="auto">
          <a:xfrm>
            <a:off x="1692275" y="5834211"/>
            <a:ext cx="157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Likelihood</a:t>
            </a:r>
          </a:p>
        </p:txBody>
      </p:sp>
      <p:sp>
        <p:nvSpPr>
          <p:cNvPr id="575496" name="TextBox 12"/>
          <p:cNvSpPr txBox="1">
            <a:spLocks noChangeArrowheads="1"/>
          </p:cNvSpPr>
          <p:nvPr/>
        </p:nvSpPr>
        <p:spPr bwMode="auto">
          <a:xfrm>
            <a:off x="107504" y="2370138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</a:t>
            </a:r>
          </a:p>
        </p:txBody>
      </p:sp>
      <p:sp>
        <p:nvSpPr>
          <p:cNvPr id="575497" name="TextBox 13"/>
          <p:cNvSpPr txBox="1">
            <a:spLocks noChangeArrowheads="1"/>
          </p:cNvSpPr>
          <p:nvPr/>
        </p:nvSpPr>
        <p:spPr bwMode="auto">
          <a:xfrm>
            <a:off x="5076825" y="5864373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</a:t>
            </a:r>
          </a:p>
        </p:txBody>
      </p:sp>
      <p:pic>
        <p:nvPicPr>
          <p:cNvPr id="8196" name="Picture 4" descr="C:\Users\BOBWIL~1\AppData\Local\Temp\SNAGHTML14a86151.PNG">
            <a:extLst>
              <a:ext uri="{FF2B5EF4-FFF2-40B4-BE49-F238E27FC236}">
                <a16:creationId xmlns:a16="http://schemas.microsoft.com/office/drawing/2014/main" id="{126FFE25-B0D2-415E-8E35-8D2E7F1B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8" y="632946"/>
            <a:ext cx="6906923" cy="50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FD6525-97F3-4A4C-B510-FAEFA80FE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159" y="3740877"/>
            <a:ext cx="1656930" cy="2360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511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7"/>
          <p:cNvSpPr txBox="1">
            <a:spLocks noChangeArrowheads="1"/>
          </p:cNvSpPr>
          <p:nvPr/>
        </p:nvSpPr>
        <p:spPr bwMode="auto">
          <a:xfrm>
            <a:off x="0" y="6369220"/>
            <a:ext cx="9144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pitchFamily="34" charset="0"/>
              </a:rPr>
              <a:t>“Expect the Unexpected: Building business value in a changing world,” KPMG, 2012.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b="8182"/>
          <a:stretch>
            <a:fillRect/>
          </a:stretch>
        </p:blipFill>
        <p:spPr bwMode="auto">
          <a:xfrm>
            <a:off x="254693" y="673101"/>
            <a:ext cx="8609611" cy="558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47" y="3840060"/>
            <a:ext cx="2442105" cy="2365852"/>
          </a:xfrm>
          <a:prstGeom prst="rect">
            <a:avLst/>
          </a:prstGeom>
        </p:spPr>
      </p:pic>
      <p:pic>
        <p:nvPicPr>
          <p:cNvPr id="13" name="Picture 14" descr="http://sweetclipart.com/multisite/sweetclipart/files/carrot_large_single.png">
            <a:extLst>
              <a:ext uri="{FF2B5EF4-FFF2-40B4-BE49-F238E27FC236}">
                <a16:creationId xmlns:a16="http://schemas.microsoft.com/office/drawing/2014/main" id="{B101CB15-7DA5-458E-9F82-5BBE630B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2942">
            <a:off x="6146187" y="3624509"/>
            <a:ext cx="616443" cy="84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udgel (Mount&amp;amp;Blade)">
            <a:extLst>
              <a:ext uri="{FF2B5EF4-FFF2-40B4-BE49-F238E27FC236}">
                <a16:creationId xmlns:a16="http://schemas.microsoft.com/office/drawing/2014/main" id="{4ACB19FF-44AA-4921-B284-AECD0B29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965">
            <a:off x="223751" y="3717386"/>
            <a:ext cx="639805" cy="6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071" y="241746"/>
            <a:ext cx="8917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21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 Century Business Model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Design Points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55F15E-5806-4E89-A39D-E8EE6ED6A36A}"/>
              </a:ext>
            </a:extLst>
          </p:cNvPr>
          <p:cNvSpPr/>
          <p:nvPr/>
        </p:nvSpPr>
        <p:spPr>
          <a:xfrm>
            <a:off x="397150" y="1286782"/>
            <a:ext cx="83497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Acknowledge nested interdependencies: </a:t>
            </a:r>
            <a:r>
              <a:rPr lang="en-CA" dirty="0">
                <a:latin typeface="Franklin Gothic Book" panose="020B0503020102020204" pitchFamily="34" charset="0"/>
              </a:rPr>
              <a:t>Show that business is nested in society ‒ </a:t>
            </a:r>
            <a:r>
              <a:rPr lang="en-CA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optionally the </a:t>
            </a:r>
            <a:r>
              <a:rPr lang="en-CA" dirty="0">
                <a:latin typeface="Franklin Gothic Book" panose="020B0503020102020204" pitchFamily="34" charset="0"/>
              </a:rPr>
              <a:t>economy ‒ which is nested in the finite environment on a finite planet. Use this system view to show touch points where the business impacts its nests, and vice versa, in the 21</a:t>
            </a:r>
            <a:r>
              <a:rPr lang="en-CA" baseline="30000" dirty="0">
                <a:latin typeface="Franklin Gothic Book" panose="020B0503020102020204" pitchFamily="34" charset="0"/>
              </a:rPr>
              <a:t>st</a:t>
            </a:r>
            <a:r>
              <a:rPr lang="en-CA" dirty="0">
                <a:latin typeface="Franklin Gothic Book" panose="020B0503020102020204" pitchFamily="34" charset="0"/>
              </a:rPr>
              <a:t> century.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Show flows: </a:t>
            </a:r>
            <a:r>
              <a:rPr lang="en-CA" dirty="0">
                <a:latin typeface="Franklin Gothic Book" panose="020B0503020102020204" pitchFamily="34" charset="0"/>
              </a:rPr>
              <a:t>Show the overall </a:t>
            </a:r>
            <a:r>
              <a:rPr lang="en-CA" i="1" dirty="0">
                <a:latin typeface="Franklin Gothic Book" panose="020B0503020102020204" pitchFamily="34" charset="0"/>
              </a:rPr>
              <a:t>input‒process‒output </a:t>
            </a:r>
            <a:r>
              <a:rPr lang="en-CA" dirty="0">
                <a:latin typeface="Franklin Gothic Book" panose="020B0503020102020204" pitchFamily="34" charset="0"/>
              </a:rPr>
              <a:t>flow between the business and its nests and stakeholders. 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Include traditional business elements: </a:t>
            </a:r>
            <a:r>
              <a:rPr lang="en-CA" dirty="0">
                <a:latin typeface="Franklin Gothic Book" panose="020B0503020102020204" pitchFamily="34" charset="0"/>
              </a:rPr>
              <a:t>Include traditional business model components that enable the business to create value for its stakeholders.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Connect the dots:</a:t>
            </a:r>
            <a:r>
              <a:rPr lang="en-CA" dirty="0">
                <a:latin typeface="Franklin Gothic Book" panose="020B0503020102020204" pitchFamily="34" charset="0"/>
              </a:rPr>
              <a:t> Show how reputation, savings, etc. from the business’s impacts on the environment and society contribute to business financials, to portray the business case for sustainability initiatives.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Include a circular economy:</a:t>
            </a:r>
            <a:r>
              <a:rPr lang="en-CA" dirty="0">
                <a:latin typeface="Franklin Gothic Book" panose="020B0503020102020204" pitchFamily="34" charset="0"/>
              </a:rPr>
              <a:t> Show how the business model supports a circular economy. 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dirty="0">
                <a:latin typeface="Franklin Gothic Book" panose="020B0503020102020204" pitchFamily="34" charset="0"/>
              </a:rPr>
              <a:t>Include new risks: </a:t>
            </a:r>
            <a:r>
              <a:rPr lang="en-CA" dirty="0">
                <a:latin typeface="Franklin Gothic Book" panose="020B0503020102020204" pitchFamily="34" charset="0"/>
              </a:rPr>
              <a:t>Show how new global environmental, social, and technological risks can threaten businesses and deserve inclusion in Enterprise Risk Management (ERM) processes and long-term strategic planning in the 21</a:t>
            </a:r>
            <a:r>
              <a:rPr lang="en-CA" baseline="30000" dirty="0">
                <a:latin typeface="Franklin Gothic Book" panose="020B0503020102020204" pitchFamily="34" charset="0"/>
              </a:rPr>
              <a:t>st</a:t>
            </a:r>
            <a:r>
              <a:rPr lang="en-CA" dirty="0">
                <a:latin typeface="Franklin Gothic Book" panose="020B0503020102020204" pitchFamily="34" charset="0"/>
              </a:rPr>
              <a:t> century.</a:t>
            </a:r>
            <a:endParaRPr lang="en-CA" sz="1400" dirty="0">
              <a:latin typeface="Franklin Gothic Book" panose="020B0503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46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A3FE762-CD9B-4F4C-BFA7-997A066B7DE7}"/>
              </a:ext>
            </a:extLst>
          </p:cNvPr>
          <p:cNvSpPr/>
          <p:nvPr/>
        </p:nvSpPr>
        <p:spPr>
          <a:xfrm>
            <a:off x="0" y="-10160"/>
            <a:ext cx="9144000" cy="688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6B495F-1198-472D-AA8D-195BA1E975D9}"/>
              </a:ext>
            </a:extLst>
          </p:cNvPr>
          <p:cNvSpPr/>
          <p:nvPr/>
        </p:nvSpPr>
        <p:spPr>
          <a:xfrm>
            <a:off x="667221" y="765062"/>
            <a:ext cx="7443503" cy="5517416"/>
          </a:xfrm>
          <a:prstGeom prst="roundRect">
            <a:avLst>
              <a:gd name="adj" fmla="val 9494"/>
            </a:avLst>
          </a:prstGeom>
          <a:solidFill>
            <a:schemeClr val="accent1">
              <a:lumMod val="40000"/>
              <a:lumOff val="60000"/>
            </a:schemeClr>
          </a:solidFill>
          <a:ln w="1079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noFill/>
              <a:latin typeface="Franklin Gothic Book" panose="020B0503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2FD68C-2007-4136-BBC7-C51C11EE0514}"/>
              </a:ext>
            </a:extLst>
          </p:cNvPr>
          <p:cNvSpPr txBox="1"/>
          <p:nvPr/>
        </p:nvSpPr>
        <p:spPr>
          <a:xfrm>
            <a:off x="6030941" y="5196672"/>
            <a:ext cx="17640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savings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E384C2-1560-4235-9926-C83243E2D01E}"/>
              </a:ext>
            </a:extLst>
          </p:cNvPr>
          <p:cNvSpPr/>
          <p:nvPr/>
        </p:nvSpPr>
        <p:spPr>
          <a:xfrm>
            <a:off x="6820233" y="1996668"/>
            <a:ext cx="1184933" cy="1164800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7686F9-8738-423E-8D29-5BCA7C3201FB}"/>
              </a:ext>
            </a:extLst>
          </p:cNvPr>
          <p:cNvSpPr/>
          <p:nvPr/>
        </p:nvSpPr>
        <p:spPr>
          <a:xfrm>
            <a:off x="7008517" y="2057226"/>
            <a:ext cx="81304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Community</a:t>
            </a: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Other 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stakeholders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(relationships</a:t>
            </a:r>
            <a:b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&amp; needs)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1046EC-4AE8-474A-A977-CDCBB5882F1A}"/>
              </a:ext>
            </a:extLst>
          </p:cNvPr>
          <p:cNvGrpSpPr/>
          <p:nvPr/>
        </p:nvGrpSpPr>
        <p:grpSpPr>
          <a:xfrm>
            <a:off x="7227855" y="2313190"/>
            <a:ext cx="300489" cy="168801"/>
            <a:chOff x="7208048" y="2370332"/>
            <a:chExt cx="300489" cy="168801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3C679-7BA0-3C4C-BE50-DDAF2161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370332"/>
              <a:ext cx="132682" cy="16880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0A00262-37A1-CA44-8144-F0258B33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370332"/>
              <a:ext cx="132682" cy="168801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0B5383CA-6A47-4097-89FE-0182094BF65A}"/>
              </a:ext>
            </a:extLst>
          </p:cNvPr>
          <p:cNvSpPr txBox="1"/>
          <p:nvPr/>
        </p:nvSpPr>
        <p:spPr>
          <a:xfrm>
            <a:off x="3864834" y="858711"/>
            <a:ext cx="1893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95BEE3"/>
                </a:solidFill>
                <a:latin typeface="Franklin Gothic Heavy" panose="020B0903020102020204" pitchFamily="34" charset="0"/>
              </a:rPr>
              <a:t>SOCIETY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5BB056-C4E9-4B30-B81E-F5A91E70AF8E}"/>
              </a:ext>
            </a:extLst>
          </p:cNvPr>
          <p:cNvSpPr txBox="1"/>
          <p:nvPr/>
        </p:nvSpPr>
        <p:spPr>
          <a:xfrm>
            <a:off x="1054152" y="2965071"/>
            <a:ext cx="745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savings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F76130E-30EA-4CF6-86F9-1BC1A468A07C}"/>
              </a:ext>
            </a:extLst>
          </p:cNvPr>
          <p:cNvSpPr txBox="1"/>
          <p:nvPr/>
        </p:nvSpPr>
        <p:spPr>
          <a:xfrm>
            <a:off x="4307270" y="202142"/>
            <a:ext cx="27730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258888" algn="l"/>
              </a:tabLst>
            </a:pPr>
            <a:r>
              <a:rPr lang="en-CA" sz="2800" dirty="0">
                <a:solidFill>
                  <a:srgbClr val="CAE3BB"/>
                </a:solidFill>
                <a:latin typeface="Franklin Gothic Heavy" panose="020B0903020102020204" pitchFamily="34" charset="0"/>
              </a:rPr>
              <a:t>ENVIRONMENT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1F7588-F03A-41AD-9060-FBEDB8E90363}"/>
              </a:ext>
            </a:extLst>
          </p:cNvPr>
          <p:cNvCxnSpPr>
            <a:cxnSpLocks/>
          </p:cNvCxnSpPr>
          <p:nvPr/>
        </p:nvCxnSpPr>
        <p:spPr>
          <a:xfrm>
            <a:off x="7861005" y="5112327"/>
            <a:ext cx="0" cy="25088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B082F80-64A3-4258-A5F1-7CA976E6008B}"/>
              </a:ext>
            </a:extLst>
          </p:cNvPr>
          <p:cNvCxnSpPr>
            <a:cxnSpLocks/>
          </p:cNvCxnSpPr>
          <p:nvPr/>
        </p:nvCxnSpPr>
        <p:spPr>
          <a:xfrm>
            <a:off x="7861005" y="4195616"/>
            <a:ext cx="0" cy="427189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B261218-22B0-BC45-8319-A3FE091E2F43}"/>
              </a:ext>
            </a:extLst>
          </p:cNvPr>
          <p:cNvSpPr txBox="1"/>
          <p:nvPr/>
        </p:nvSpPr>
        <p:spPr>
          <a:xfrm>
            <a:off x="6030941" y="4460402"/>
            <a:ext cx="17640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savings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6DB23F4-063A-B54D-A835-77745A49C1D3}"/>
              </a:ext>
            </a:extLst>
          </p:cNvPr>
          <p:cNvCxnSpPr>
            <a:cxnSpLocks/>
          </p:cNvCxnSpPr>
          <p:nvPr/>
        </p:nvCxnSpPr>
        <p:spPr>
          <a:xfrm>
            <a:off x="7041608" y="3132777"/>
            <a:ext cx="0" cy="407183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ABDB8C76-229B-4C61-BBB7-BD3B53B94F0A}"/>
              </a:ext>
            </a:extLst>
          </p:cNvPr>
          <p:cNvSpPr/>
          <p:nvPr/>
        </p:nvSpPr>
        <p:spPr>
          <a:xfrm rot="10800000">
            <a:off x="6683526" y="5577243"/>
            <a:ext cx="2113420" cy="705234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43000">
                <a:schemeClr val="accent6">
                  <a:lumMod val="40000"/>
                  <a:lumOff val="60000"/>
                </a:schemeClr>
              </a:gs>
              <a:gs pos="96000">
                <a:srgbClr val="7395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900" dirty="0">
              <a:solidFill>
                <a:schemeClr val="accent6">
                  <a:lumMod val="20000"/>
                  <a:lumOff val="8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9C456-37DA-4854-A3AB-C2E297E99962}"/>
              </a:ext>
            </a:extLst>
          </p:cNvPr>
          <p:cNvSpPr/>
          <p:nvPr/>
        </p:nvSpPr>
        <p:spPr>
          <a:xfrm>
            <a:off x="8296727" y="3984170"/>
            <a:ext cx="507010" cy="2196826"/>
          </a:xfrm>
          <a:prstGeom prst="rect">
            <a:avLst/>
          </a:prstGeom>
          <a:gradFill flip="none" rotWithShape="1">
            <a:gsLst>
              <a:gs pos="2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6C8072-79E8-4A04-AEA5-B13162980081}"/>
              </a:ext>
            </a:extLst>
          </p:cNvPr>
          <p:cNvSpPr txBox="1"/>
          <p:nvPr/>
        </p:nvSpPr>
        <p:spPr>
          <a:xfrm>
            <a:off x="6973611" y="5791361"/>
            <a:ext cx="1736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>
                    <a:alpha val="69000"/>
                  </a:schemeClr>
                </a:solidFill>
                <a:latin typeface="Franklin Gothic Demi" panose="020B0703020102020204" pitchFamily="34" charset="0"/>
              </a:rPr>
              <a:t>Circular economy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C4BEB024-675C-4539-A7D2-DDE87EF65253}"/>
              </a:ext>
            </a:extLst>
          </p:cNvPr>
          <p:cNvSpPr/>
          <p:nvPr/>
        </p:nvSpPr>
        <p:spPr>
          <a:xfrm>
            <a:off x="7384859" y="3635938"/>
            <a:ext cx="1424357" cy="728518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19000">
                <a:srgbClr val="A9BDDD"/>
              </a:gs>
              <a:gs pos="100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37717C2-9636-9447-88E6-CA82BA8063B3}"/>
              </a:ext>
            </a:extLst>
          </p:cNvPr>
          <p:cNvGrpSpPr/>
          <p:nvPr/>
        </p:nvGrpSpPr>
        <p:grpSpPr>
          <a:xfrm>
            <a:off x="6939699" y="3918645"/>
            <a:ext cx="300489" cy="168801"/>
            <a:chOff x="7208048" y="2495030"/>
            <a:chExt cx="300489" cy="16880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D28BF75-F147-B74C-845C-FC98CC162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495030"/>
              <a:ext cx="132682" cy="168801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BFAE5FE3-C68E-6B47-A3C0-74A04AA3A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495030"/>
              <a:ext cx="132682" cy="168801"/>
            </a:xfrm>
            <a:prstGeom prst="rect">
              <a:avLst/>
            </a:prstGeom>
          </p:spPr>
        </p:pic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B58375-EEF1-D24D-A313-4E819DDE8B4A}"/>
              </a:ext>
            </a:extLst>
          </p:cNvPr>
          <p:cNvSpPr/>
          <p:nvPr/>
        </p:nvSpPr>
        <p:spPr>
          <a:xfrm>
            <a:off x="6683402" y="3449990"/>
            <a:ext cx="808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Customers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(</a:t>
            </a:r>
            <a: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relationships</a:t>
            </a:r>
            <a:b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8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&amp; needs)</a:t>
            </a: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AC2EA10-CBDA-A647-B2AD-97A4E0B68511}"/>
              </a:ext>
            </a:extLst>
          </p:cNvPr>
          <p:cNvSpPr/>
          <p:nvPr/>
        </p:nvSpPr>
        <p:spPr>
          <a:xfrm>
            <a:off x="6598980" y="3359943"/>
            <a:ext cx="977078" cy="977078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7E2201-7449-43FB-BE33-8788BAA46D8C}"/>
              </a:ext>
            </a:extLst>
          </p:cNvPr>
          <p:cNvSpPr/>
          <p:nvPr/>
        </p:nvSpPr>
        <p:spPr>
          <a:xfrm>
            <a:off x="7519243" y="3807837"/>
            <a:ext cx="12666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Products’ impacts on </a:t>
            </a:r>
            <a:b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prstClr val="white"/>
                </a:solidFill>
                <a:latin typeface="Franklin Gothic Demi" panose="020B0603020102020204" pitchFamily="34" charset="0"/>
              </a:rPr>
              <a:t>NATURAL CAPITAL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CB362C9-BD4D-4D32-AC69-0B0CCBD11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0506" y="2190999"/>
            <a:ext cx="122061" cy="155289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9A211A8A-86A3-4DBF-B1C7-D1C1943EF355}"/>
              </a:ext>
            </a:extLst>
          </p:cNvPr>
          <p:cNvSpPr/>
          <p:nvPr/>
        </p:nvSpPr>
        <p:spPr>
          <a:xfrm>
            <a:off x="677607" y="3809222"/>
            <a:ext cx="977078" cy="977078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43D847F-0C5A-4E2E-AFE6-5F339C58AAD4}"/>
              </a:ext>
            </a:extLst>
          </p:cNvPr>
          <p:cNvSpPr/>
          <p:nvPr/>
        </p:nvSpPr>
        <p:spPr>
          <a:xfrm>
            <a:off x="1603715" y="1314390"/>
            <a:ext cx="4486294" cy="4866606"/>
          </a:xfrm>
          <a:prstGeom prst="roundRect">
            <a:avLst>
              <a:gd name="adj" fmla="val 6817"/>
            </a:avLst>
          </a:prstGeom>
          <a:solidFill>
            <a:srgbClr val="EEB500"/>
          </a:solidFill>
          <a:ln w="12700">
            <a:solidFill>
              <a:srgbClr val="A9BDDD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35D6A5B-416F-4B7E-8A68-880FA653EDBC}"/>
              </a:ext>
            </a:extLst>
          </p:cNvPr>
          <p:cNvSpPr/>
          <p:nvPr/>
        </p:nvSpPr>
        <p:spPr>
          <a:xfrm>
            <a:off x="867844" y="3813002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Suppliers</a:t>
            </a: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C58B33D2-6B9B-4202-9861-9243A1D1BFD5}"/>
              </a:ext>
            </a:extLst>
          </p:cNvPr>
          <p:cNvSpPr/>
          <p:nvPr/>
        </p:nvSpPr>
        <p:spPr>
          <a:xfrm>
            <a:off x="677472" y="5048285"/>
            <a:ext cx="1437075" cy="977076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42000">
                <a:srgbClr val="FABE00"/>
              </a:gs>
              <a:gs pos="2000">
                <a:srgbClr val="A9BDDD"/>
              </a:gs>
              <a:gs pos="100000">
                <a:srgbClr val="FABE00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FINANCIAL,</a:t>
            </a:r>
          </a:p>
          <a:p>
            <a:pPr lvl="0"/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INTELLECTUAL &amp; MANUFACTURED CAPITALS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07DD3F-E5EE-48E3-B048-698B0A926658}"/>
              </a:ext>
            </a:extLst>
          </p:cNvPr>
          <p:cNvSpPr/>
          <p:nvPr/>
        </p:nvSpPr>
        <p:spPr>
          <a:xfrm>
            <a:off x="2010664" y="1793233"/>
            <a:ext cx="3686055" cy="4269085"/>
          </a:xfrm>
          <a:prstGeom prst="roundRect">
            <a:avLst>
              <a:gd name="adj" fmla="val 681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A9BDDD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E74E9828-CDA8-DE4A-8301-072CD2D2B243}"/>
              </a:ext>
            </a:extLst>
          </p:cNvPr>
          <p:cNvSpPr/>
          <p:nvPr/>
        </p:nvSpPr>
        <p:spPr>
          <a:xfrm rot="10800000">
            <a:off x="2182293" y="3648633"/>
            <a:ext cx="1733751" cy="128646"/>
          </a:xfrm>
          <a:prstGeom prst="triangle">
            <a:avLst>
              <a:gd name="adj" fmla="val 51120"/>
            </a:avLst>
          </a:prstGeom>
          <a:solidFill>
            <a:srgbClr val="7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241E4D8-1407-41F6-BF04-919D462838DB}"/>
              </a:ext>
            </a:extLst>
          </p:cNvPr>
          <p:cNvSpPr/>
          <p:nvPr/>
        </p:nvSpPr>
        <p:spPr>
          <a:xfrm>
            <a:off x="4080651" y="3108057"/>
            <a:ext cx="1440050" cy="17354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99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Products &amp; Services</a:t>
            </a:r>
          </a:p>
          <a:p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(value they create to satisfy stakeholder needs)</a:t>
            </a:r>
            <a:b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A4F83C-2A12-4097-B419-B4BB3AF7B458}"/>
              </a:ext>
            </a:extLst>
          </p:cNvPr>
          <p:cNvSpPr/>
          <p:nvPr/>
        </p:nvSpPr>
        <p:spPr>
          <a:xfrm>
            <a:off x="2181049" y="3840525"/>
            <a:ext cx="1738759" cy="972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Activities &amp; Processes</a:t>
            </a: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9EB2F2FB-4555-0644-B97C-2FB876627CC0}"/>
              </a:ext>
            </a:extLst>
          </p:cNvPr>
          <p:cNvSpPr/>
          <p:nvPr/>
        </p:nvSpPr>
        <p:spPr>
          <a:xfrm rot="5400000">
            <a:off x="3512120" y="4244454"/>
            <a:ext cx="972453" cy="164606"/>
          </a:xfrm>
          <a:prstGeom prst="triangle">
            <a:avLst>
              <a:gd name="adj" fmla="val 5112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40B48D-4C1A-409D-BFEF-7A6EA4C4A1C8}"/>
              </a:ext>
            </a:extLst>
          </p:cNvPr>
          <p:cNvSpPr/>
          <p:nvPr/>
        </p:nvSpPr>
        <p:spPr>
          <a:xfrm>
            <a:off x="2188383" y="3079483"/>
            <a:ext cx="1731426" cy="570026"/>
          </a:xfrm>
          <a:prstGeom prst="rect">
            <a:avLst/>
          </a:prstGeom>
          <a:solidFill>
            <a:srgbClr val="739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HUMAN CAPITAL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4F91978-18A1-479E-9603-B12A34826DC0}"/>
              </a:ext>
            </a:extLst>
          </p:cNvPr>
          <p:cNvSpPr txBox="1"/>
          <p:nvPr/>
        </p:nvSpPr>
        <p:spPr>
          <a:xfrm>
            <a:off x="2181049" y="2387047"/>
            <a:ext cx="34210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  <a:t>Governance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9771911-7C3D-43E1-9ADC-7BE094BB1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394" y="3283042"/>
            <a:ext cx="129655" cy="1649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1A49A56-5B7C-42BE-9EA2-C58900338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009" y="3273460"/>
            <a:ext cx="142620" cy="1814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978D70-B60D-CA42-A1DD-FAA3B73E1CD2}"/>
              </a:ext>
            </a:extLst>
          </p:cNvPr>
          <p:cNvSpPr/>
          <p:nvPr/>
        </p:nvSpPr>
        <p:spPr>
          <a:xfrm>
            <a:off x="2192495" y="2646007"/>
            <a:ext cx="318867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Purpose / Vision / Mission / Policies / Strategies …</a:t>
            </a:r>
            <a:endParaRPr lang="en-CA" sz="11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315366-FFBD-42C2-9DD7-05B36D2C350F}"/>
              </a:ext>
            </a:extLst>
          </p:cNvPr>
          <p:cNvSpPr/>
          <p:nvPr/>
        </p:nvSpPr>
        <p:spPr>
          <a:xfrm>
            <a:off x="2132348" y="5037237"/>
            <a:ext cx="1008000" cy="856022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FINANCIAL CAPITAL </a:t>
            </a:r>
            <a:br>
              <a:rPr lang="en-CA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Profit</a:t>
            </a:r>
          </a:p>
          <a:p>
            <a: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Market value</a:t>
            </a:r>
            <a:b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Brand value</a:t>
            </a:r>
          </a:p>
          <a:p>
            <a:endParaRPr lang="en-CA" sz="1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3B1BD2A-62B4-41CA-B07C-CAB016022EA4}"/>
              </a:ext>
            </a:extLst>
          </p:cNvPr>
          <p:cNvSpPr/>
          <p:nvPr/>
        </p:nvSpPr>
        <p:spPr>
          <a:xfrm>
            <a:off x="3200585" y="5037237"/>
            <a:ext cx="1152000" cy="856022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INTELLECTUAL CAPITAL</a:t>
            </a:r>
            <a:br>
              <a:rPr lang="en-CA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Patents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Copyrights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Licenses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226FE0-A219-46E7-AB25-766420A7091A}"/>
              </a:ext>
            </a:extLst>
          </p:cNvPr>
          <p:cNvSpPr/>
          <p:nvPr/>
        </p:nvSpPr>
        <p:spPr>
          <a:xfrm>
            <a:off x="4412821" y="5037236"/>
            <a:ext cx="1152000" cy="1361310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MANUFACTURED CAPITAL</a:t>
            </a:r>
            <a:br>
              <a:rPr lang="en-CA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Buildings  Furnishings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Equipment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Infrastructure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3516E836-0655-4CA8-8B88-D9B273834CCC}"/>
              </a:ext>
            </a:extLst>
          </p:cNvPr>
          <p:cNvSpPr/>
          <p:nvPr/>
        </p:nvSpPr>
        <p:spPr>
          <a:xfrm rot="7577178">
            <a:off x="5337835" y="945064"/>
            <a:ext cx="1045295" cy="938473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3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social risks &amp; expectations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523209-C4E0-441E-B628-AEE0C2984596}"/>
              </a:ext>
            </a:extLst>
          </p:cNvPr>
          <p:cNvSpPr txBox="1"/>
          <p:nvPr/>
        </p:nvSpPr>
        <p:spPr>
          <a:xfrm>
            <a:off x="3476151" y="1340969"/>
            <a:ext cx="1893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FEC200"/>
                </a:solidFill>
                <a:latin typeface="Franklin Gothic Heavy" panose="020B0903020102020204" pitchFamily="34" charset="0"/>
              </a:rPr>
              <a:t>ECONOMY</a:t>
            </a: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359992EA-16BC-481D-AA45-52D0F71BBFFA}"/>
              </a:ext>
            </a:extLst>
          </p:cNvPr>
          <p:cNvSpPr/>
          <p:nvPr/>
        </p:nvSpPr>
        <p:spPr>
          <a:xfrm>
            <a:off x="5539305" y="3212939"/>
            <a:ext cx="1291500" cy="1403719"/>
          </a:xfrm>
          <a:prstGeom prst="rightArrow">
            <a:avLst>
              <a:gd name="adj1" fmla="val 70540"/>
              <a:gd name="adj2" fmla="val 42149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Channels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2B3F599B-8CC7-45E4-A183-1C211D60C470}"/>
              </a:ext>
            </a:extLst>
          </p:cNvPr>
          <p:cNvSpPr/>
          <p:nvPr/>
        </p:nvSpPr>
        <p:spPr>
          <a:xfrm>
            <a:off x="5670956" y="2052347"/>
            <a:ext cx="1414250" cy="946474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rgbClr val="70A8DA"/>
              </a:gs>
            </a:gsLst>
            <a:lin ang="0" scaled="1"/>
          </a:gra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Impacts on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b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SOCIAL &amp; RELATIONSHIP CAPITAL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37F17C2-6AE5-4B4E-A9DE-7FB9283E4D6C}"/>
              </a:ext>
            </a:extLst>
          </p:cNvPr>
          <p:cNvSpPr/>
          <p:nvPr/>
        </p:nvSpPr>
        <p:spPr>
          <a:xfrm>
            <a:off x="5670956" y="4734224"/>
            <a:ext cx="3114980" cy="540000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7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Operational impacts on </a:t>
            </a:r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NATURAL CAPITAL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6213E9FB-156F-4401-A7EF-D070EE06588C}"/>
              </a:ext>
            </a:extLst>
          </p:cNvPr>
          <p:cNvSpPr/>
          <p:nvPr/>
        </p:nvSpPr>
        <p:spPr>
          <a:xfrm>
            <a:off x="662443" y="2172877"/>
            <a:ext cx="1354067" cy="737495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rgbClr val="7395D3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SOCIAL &amp; RELATIONSHIP CAPITAL</a:t>
            </a:r>
            <a:endParaRPr lang="en-CA" sz="1100" b="1" i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34F9193-D34B-44E1-B6A4-F27485A0C362}"/>
              </a:ext>
            </a:extLst>
          </p:cNvPr>
          <p:cNvSpPr/>
          <p:nvPr/>
        </p:nvSpPr>
        <p:spPr>
          <a:xfrm rot="10800000">
            <a:off x="139557" y="3927389"/>
            <a:ext cx="996240" cy="705234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100000">
                <a:srgbClr val="97C777"/>
              </a:gs>
              <a:gs pos="54000">
                <a:srgbClr val="97C777"/>
              </a:gs>
              <a:gs pos="15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C2B121-595A-43C0-B9F1-2319A71A86DB}"/>
              </a:ext>
            </a:extLst>
          </p:cNvPr>
          <p:cNvCxnSpPr>
            <a:cxnSpLocks/>
          </p:cNvCxnSpPr>
          <p:nvPr/>
        </p:nvCxnSpPr>
        <p:spPr>
          <a:xfrm>
            <a:off x="923393" y="4831901"/>
            <a:ext cx="108513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78F395-6DBA-431B-9E6D-C6CDF24A3434}"/>
              </a:ext>
            </a:extLst>
          </p:cNvPr>
          <p:cNvCxnSpPr>
            <a:cxnSpLocks/>
          </p:cNvCxnSpPr>
          <p:nvPr/>
        </p:nvCxnSpPr>
        <p:spPr>
          <a:xfrm>
            <a:off x="924004" y="4542667"/>
            <a:ext cx="0" cy="28923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687B967-3C67-524D-A7CC-66CE188DA9B2}"/>
              </a:ext>
            </a:extLst>
          </p:cNvPr>
          <p:cNvSpPr txBox="1"/>
          <p:nvPr/>
        </p:nvSpPr>
        <p:spPr>
          <a:xfrm>
            <a:off x="1058169" y="4546338"/>
            <a:ext cx="8012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savings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0B2A4A5-1D07-46B0-8606-F0E4FA08812E}"/>
              </a:ext>
            </a:extLst>
          </p:cNvPr>
          <p:cNvSpPr/>
          <p:nvPr/>
        </p:nvSpPr>
        <p:spPr>
          <a:xfrm>
            <a:off x="295049" y="4010701"/>
            <a:ext cx="73905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Impacts on  </a:t>
            </a:r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NATURAL CAPITAL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35E2B6-55BB-4114-B897-BCF2E9CD7E35}"/>
              </a:ext>
            </a:extLst>
          </p:cNvPr>
          <p:cNvCxnSpPr>
            <a:cxnSpLocks/>
          </p:cNvCxnSpPr>
          <p:nvPr/>
        </p:nvCxnSpPr>
        <p:spPr>
          <a:xfrm>
            <a:off x="923393" y="2963544"/>
            <a:ext cx="1084121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3BCF8D2-0441-4EA3-AD9E-224D12D0F181}"/>
              </a:ext>
            </a:extLst>
          </p:cNvPr>
          <p:cNvCxnSpPr>
            <a:cxnSpLocks/>
          </p:cNvCxnSpPr>
          <p:nvPr/>
        </p:nvCxnSpPr>
        <p:spPr>
          <a:xfrm>
            <a:off x="923393" y="2963544"/>
            <a:ext cx="0" cy="319498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77B1F555-D05B-48D5-B874-5E88BBC436B0}"/>
              </a:ext>
            </a:extLst>
          </p:cNvPr>
          <p:cNvSpPr txBox="1"/>
          <p:nvPr/>
        </p:nvSpPr>
        <p:spPr>
          <a:xfrm>
            <a:off x="2242276" y="1943764"/>
            <a:ext cx="33147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2800" dirty="0">
                <a:solidFill>
                  <a:srgbClr val="FABE00"/>
                </a:solidFill>
                <a:latin typeface="Franklin Gothic Heavy" panose="020B0903020102020204" pitchFamily="34" charset="0"/>
              </a:rPr>
              <a:t>THE BUSINESS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0F17CF-EA7A-439E-AF84-287F50941C90}"/>
              </a:ext>
            </a:extLst>
          </p:cNvPr>
          <p:cNvCxnSpPr>
            <a:cxnSpLocks/>
          </p:cNvCxnSpPr>
          <p:nvPr/>
        </p:nvCxnSpPr>
        <p:spPr>
          <a:xfrm flipH="1">
            <a:off x="5696719" y="4622805"/>
            <a:ext cx="2164582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A9E9A9-A0C7-418C-A698-633DA704CE54}"/>
              </a:ext>
            </a:extLst>
          </p:cNvPr>
          <p:cNvCxnSpPr>
            <a:cxnSpLocks/>
          </p:cNvCxnSpPr>
          <p:nvPr/>
        </p:nvCxnSpPr>
        <p:spPr>
          <a:xfrm flipH="1">
            <a:off x="5696719" y="5363211"/>
            <a:ext cx="216428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FF92621-F05D-4F94-A636-F610607BE1CC}"/>
              </a:ext>
            </a:extLst>
          </p:cNvPr>
          <p:cNvCxnSpPr>
            <a:cxnSpLocks/>
          </p:cNvCxnSpPr>
          <p:nvPr/>
        </p:nvCxnSpPr>
        <p:spPr>
          <a:xfrm flipH="1">
            <a:off x="5696719" y="3138537"/>
            <a:ext cx="133428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23E8E0-9D37-4703-AF4C-203E276A5649}"/>
              </a:ext>
            </a:extLst>
          </p:cNvPr>
          <p:cNvCxnSpPr>
            <a:cxnSpLocks/>
          </p:cNvCxnSpPr>
          <p:nvPr/>
        </p:nvCxnSpPr>
        <p:spPr>
          <a:xfrm flipH="1">
            <a:off x="5696719" y="2063085"/>
            <a:ext cx="141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65585AA-8222-41D8-AAD3-E1AFAC143746}"/>
              </a:ext>
            </a:extLst>
          </p:cNvPr>
          <p:cNvSpPr txBox="1"/>
          <p:nvPr/>
        </p:nvSpPr>
        <p:spPr>
          <a:xfrm>
            <a:off x="5693455" y="2910375"/>
            <a:ext cx="12728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revenue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4E675D-9D30-4C83-88DA-5A22735DD850}"/>
              </a:ext>
            </a:extLst>
          </p:cNvPr>
          <p:cNvSpPr txBox="1"/>
          <p:nvPr/>
        </p:nvSpPr>
        <p:spPr>
          <a:xfrm>
            <a:off x="5693455" y="1835762"/>
            <a:ext cx="176162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Social licence &amp; other income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EA74E47E-7AB6-4C22-A282-E3A8859D9D8E}"/>
              </a:ext>
            </a:extLst>
          </p:cNvPr>
          <p:cNvSpPr/>
          <p:nvPr/>
        </p:nvSpPr>
        <p:spPr>
          <a:xfrm>
            <a:off x="949275" y="3909624"/>
            <a:ext cx="1055755" cy="744990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48646">
                <a:srgbClr val="97C777"/>
              </a:gs>
              <a:gs pos="18000">
                <a:srgbClr val="A9BDDD"/>
              </a:gs>
              <a:gs pos="100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D6079C-C21D-49A0-A7D0-582ED829F9B7}"/>
              </a:ext>
            </a:extLst>
          </p:cNvPr>
          <p:cNvGrpSpPr/>
          <p:nvPr/>
        </p:nvGrpSpPr>
        <p:grpSpPr>
          <a:xfrm>
            <a:off x="962340" y="4202583"/>
            <a:ext cx="300489" cy="168801"/>
            <a:chOff x="7208048" y="2495030"/>
            <a:chExt cx="300489" cy="168801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909F8AA-2EC4-4332-86AB-068DC102E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495030"/>
              <a:ext cx="132682" cy="16880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E688A95-332D-4AB8-B69C-04F94ED2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495030"/>
              <a:ext cx="132682" cy="168801"/>
            </a:xfrm>
            <a:prstGeom prst="rect">
              <a:avLst/>
            </a:prstGeom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F6A4402-3A46-4004-89BF-548A76DD3DE4}"/>
              </a:ext>
            </a:extLst>
          </p:cNvPr>
          <p:cNvSpPr/>
          <p:nvPr/>
        </p:nvSpPr>
        <p:spPr>
          <a:xfrm>
            <a:off x="1215052" y="4028836"/>
            <a:ext cx="7034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Materials, water &amp; energy</a:t>
            </a:r>
            <a:endParaRPr lang="en-CA" sz="1000" b="1" dirty="0">
              <a:solidFill>
                <a:prstClr val="white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782524A2-0035-43D3-88A5-00F2A4BE59D3}"/>
              </a:ext>
            </a:extLst>
          </p:cNvPr>
          <p:cNvSpPr/>
          <p:nvPr/>
        </p:nvSpPr>
        <p:spPr>
          <a:xfrm>
            <a:off x="697067" y="3192354"/>
            <a:ext cx="1323761" cy="480311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rgbClr val="7395D3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HUMAN </a:t>
            </a:r>
            <a:b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CAPITAL</a:t>
            </a:r>
            <a:endParaRPr lang="en-CA" sz="1100" i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0FE7341A-3BCD-4EF2-AFC0-77293DBE6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191" y="3361426"/>
            <a:ext cx="122061" cy="155289"/>
          </a:xfrm>
          <a:prstGeom prst="rect">
            <a:avLst/>
          </a:prstGeom>
        </p:spPr>
      </p:pic>
      <p:sp>
        <p:nvSpPr>
          <p:cNvPr id="81" name="Rectangle 11">
            <a:extLst>
              <a:ext uri="{FF2B5EF4-FFF2-40B4-BE49-F238E27FC236}">
                <a16:creationId xmlns:a16="http://schemas.microsoft.com/office/drawing/2014/main" id="{6E84CD18-AD18-4383-AC0D-2461178EA25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8492" y="105232"/>
            <a:ext cx="3381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21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 Century Business Model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8EEF18F-B82B-4CAF-A83B-31372CF97AA9}"/>
              </a:ext>
            </a:extLst>
          </p:cNvPr>
          <p:cNvSpPr/>
          <p:nvPr/>
        </p:nvSpPr>
        <p:spPr>
          <a:xfrm rot="2979639">
            <a:off x="1420311" y="1028022"/>
            <a:ext cx="792043" cy="1023629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4000">
                <a:schemeClr val="accent4">
                  <a:lumMod val="20000"/>
                  <a:lumOff val="80000"/>
                </a:schemeClr>
              </a:gs>
              <a:gs pos="98000">
                <a:srgbClr val="EAB200"/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exponentially disruptive technologies</a:t>
            </a: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B06FB267-A7A7-4D9A-83B9-1DF0831DDAFF}"/>
              </a:ext>
            </a:extLst>
          </p:cNvPr>
          <p:cNvSpPr/>
          <p:nvPr/>
        </p:nvSpPr>
        <p:spPr>
          <a:xfrm rot="5400000">
            <a:off x="2352610" y="726022"/>
            <a:ext cx="1146900" cy="987522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2000">
                <a:schemeClr val="accent6">
                  <a:lumMod val="20000"/>
                  <a:lumOff val="8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environmental risks</a:t>
            </a:r>
          </a:p>
        </p:txBody>
      </p:sp>
      <p:sp>
        <p:nvSpPr>
          <p:cNvPr id="124" name="Explosion: 14 Points 123">
            <a:extLst>
              <a:ext uri="{FF2B5EF4-FFF2-40B4-BE49-F238E27FC236}">
                <a16:creationId xmlns:a16="http://schemas.microsoft.com/office/drawing/2014/main" id="{42417D16-08C9-4AA0-9F79-B9C089848373}"/>
              </a:ext>
            </a:extLst>
          </p:cNvPr>
          <p:cNvSpPr/>
          <p:nvPr/>
        </p:nvSpPr>
        <p:spPr>
          <a:xfrm rot="19800000">
            <a:off x="1816797" y="1673790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Explosion: 14 Points 127">
            <a:extLst>
              <a:ext uri="{FF2B5EF4-FFF2-40B4-BE49-F238E27FC236}">
                <a16:creationId xmlns:a16="http://schemas.microsoft.com/office/drawing/2014/main" id="{89A2840C-0E79-4260-B677-C678B2D1AF5B}"/>
              </a:ext>
            </a:extLst>
          </p:cNvPr>
          <p:cNvSpPr/>
          <p:nvPr/>
        </p:nvSpPr>
        <p:spPr>
          <a:xfrm rot="294508">
            <a:off x="2680173" y="1657769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Explosion: 14 Points 128">
            <a:extLst>
              <a:ext uri="{FF2B5EF4-FFF2-40B4-BE49-F238E27FC236}">
                <a16:creationId xmlns:a16="http://schemas.microsoft.com/office/drawing/2014/main" id="{4D11DE13-E1DB-451C-BABB-1AA2BAE72793}"/>
              </a:ext>
            </a:extLst>
          </p:cNvPr>
          <p:cNvSpPr/>
          <p:nvPr/>
        </p:nvSpPr>
        <p:spPr>
          <a:xfrm rot="2700000">
            <a:off x="5270801" y="1706566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08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A3FE762-CD9B-4F4C-BFA7-997A066B7DE7}"/>
              </a:ext>
            </a:extLst>
          </p:cNvPr>
          <p:cNvSpPr/>
          <p:nvPr/>
        </p:nvSpPr>
        <p:spPr>
          <a:xfrm>
            <a:off x="0" y="-10160"/>
            <a:ext cx="9144000" cy="688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6B495F-1198-472D-AA8D-195BA1E975D9}"/>
              </a:ext>
            </a:extLst>
          </p:cNvPr>
          <p:cNvSpPr/>
          <p:nvPr/>
        </p:nvSpPr>
        <p:spPr>
          <a:xfrm>
            <a:off x="667221" y="876822"/>
            <a:ext cx="7443503" cy="5517416"/>
          </a:xfrm>
          <a:prstGeom prst="roundRect">
            <a:avLst>
              <a:gd name="adj" fmla="val 9494"/>
            </a:avLst>
          </a:prstGeom>
          <a:solidFill>
            <a:schemeClr val="accent1">
              <a:lumMod val="40000"/>
              <a:lumOff val="60000"/>
            </a:schemeClr>
          </a:solidFill>
          <a:ln w="1079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noFill/>
              <a:latin typeface="Franklin Gothic Book" panose="020B0503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2FD68C-2007-4136-BBC7-C51C11EE0514}"/>
              </a:ext>
            </a:extLst>
          </p:cNvPr>
          <p:cNvSpPr txBox="1"/>
          <p:nvPr/>
        </p:nvSpPr>
        <p:spPr>
          <a:xfrm>
            <a:off x="6030941" y="5308432"/>
            <a:ext cx="17640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savings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E384C2-1560-4235-9926-C83243E2D01E}"/>
              </a:ext>
            </a:extLst>
          </p:cNvPr>
          <p:cNvSpPr/>
          <p:nvPr/>
        </p:nvSpPr>
        <p:spPr>
          <a:xfrm>
            <a:off x="6893386" y="2174486"/>
            <a:ext cx="944094" cy="928053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7686F9-8738-423E-8D29-5BCA7C3201FB}"/>
              </a:ext>
            </a:extLst>
          </p:cNvPr>
          <p:cNvSpPr/>
          <p:nvPr/>
        </p:nvSpPr>
        <p:spPr>
          <a:xfrm>
            <a:off x="7008517" y="2236042"/>
            <a:ext cx="81304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Community</a:t>
            </a: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Other 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stakeholders</a:t>
            </a:r>
            <a:endParaRPr lang="en-CA" sz="8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1046EC-4AE8-474A-A977-CDCBB5882F1A}"/>
              </a:ext>
            </a:extLst>
          </p:cNvPr>
          <p:cNvGrpSpPr/>
          <p:nvPr/>
        </p:nvGrpSpPr>
        <p:grpSpPr>
          <a:xfrm>
            <a:off x="7227855" y="2424950"/>
            <a:ext cx="300489" cy="168801"/>
            <a:chOff x="7208048" y="2370332"/>
            <a:chExt cx="300489" cy="168801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3C679-7BA0-3C4C-BE50-DDAF2161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370332"/>
              <a:ext cx="132682" cy="16880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0A00262-37A1-CA44-8144-F0258B33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370332"/>
              <a:ext cx="132682" cy="168801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0B5383CA-6A47-4097-89FE-0182094BF65A}"/>
              </a:ext>
            </a:extLst>
          </p:cNvPr>
          <p:cNvSpPr txBox="1"/>
          <p:nvPr/>
        </p:nvSpPr>
        <p:spPr>
          <a:xfrm>
            <a:off x="3864834" y="970471"/>
            <a:ext cx="1893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95BEE3"/>
                </a:solidFill>
                <a:latin typeface="Franklin Gothic Heavy" panose="020B0903020102020204" pitchFamily="34" charset="0"/>
              </a:rPr>
              <a:t>SOCIETY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5BB056-C4E9-4B30-B81E-F5A91E70AF8E}"/>
              </a:ext>
            </a:extLst>
          </p:cNvPr>
          <p:cNvSpPr txBox="1"/>
          <p:nvPr/>
        </p:nvSpPr>
        <p:spPr>
          <a:xfrm>
            <a:off x="1054152" y="3076831"/>
            <a:ext cx="745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savings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F76130E-30EA-4CF6-86F9-1BC1A468A07C}"/>
              </a:ext>
            </a:extLst>
          </p:cNvPr>
          <p:cNvSpPr txBox="1"/>
          <p:nvPr/>
        </p:nvSpPr>
        <p:spPr>
          <a:xfrm>
            <a:off x="5022008" y="293363"/>
            <a:ext cx="27730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258888" algn="l"/>
              </a:tabLst>
            </a:pPr>
            <a:r>
              <a:rPr lang="en-CA" sz="2800" dirty="0">
                <a:solidFill>
                  <a:srgbClr val="CAE3BB"/>
                </a:solidFill>
                <a:latin typeface="Franklin Gothic Heavy" panose="020B0903020102020204" pitchFamily="34" charset="0"/>
              </a:rPr>
              <a:t>ENVIRONMENT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1F7588-F03A-41AD-9060-FBEDB8E90363}"/>
              </a:ext>
            </a:extLst>
          </p:cNvPr>
          <p:cNvCxnSpPr>
            <a:cxnSpLocks/>
          </p:cNvCxnSpPr>
          <p:nvPr/>
        </p:nvCxnSpPr>
        <p:spPr>
          <a:xfrm>
            <a:off x="7861005" y="5224087"/>
            <a:ext cx="0" cy="25088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B082F80-64A3-4258-A5F1-7CA976E6008B}"/>
              </a:ext>
            </a:extLst>
          </p:cNvPr>
          <p:cNvCxnSpPr>
            <a:cxnSpLocks/>
          </p:cNvCxnSpPr>
          <p:nvPr/>
        </p:nvCxnSpPr>
        <p:spPr>
          <a:xfrm>
            <a:off x="7861005" y="4307376"/>
            <a:ext cx="0" cy="427189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B261218-22B0-BC45-8319-A3FE091E2F43}"/>
              </a:ext>
            </a:extLst>
          </p:cNvPr>
          <p:cNvSpPr txBox="1"/>
          <p:nvPr/>
        </p:nvSpPr>
        <p:spPr>
          <a:xfrm>
            <a:off x="6030941" y="4572162"/>
            <a:ext cx="17640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savings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6DB23F4-063A-B54D-A835-77745A49C1D3}"/>
              </a:ext>
            </a:extLst>
          </p:cNvPr>
          <p:cNvCxnSpPr>
            <a:cxnSpLocks/>
          </p:cNvCxnSpPr>
          <p:nvPr/>
        </p:nvCxnSpPr>
        <p:spPr>
          <a:xfrm>
            <a:off x="7041608" y="3313636"/>
            <a:ext cx="0" cy="33808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ABDB8C76-229B-4C61-BBB7-BD3B53B94F0A}"/>
              </a:ext>
            </a:extLst>
          </p:cNvPr>
          <p:cNvSpPr/>
          <p:nvPr/>
        </p:nvSpPr>
        <p:spPr>
          <a:xfrm rot="10800000">
            <a:off x="6683526" y="5689003"/>
            <a:ext cx="2113420" cy="705234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43000">
                <a:schemeClr val="accent6">
                  <a:lumMod val="40000"/>
                  <a:lumOff val="60000"/>
                </a:schemeClr>
              </a:gs>
              <a:gs pos="96000">
                <a:srgbClr val="7395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900" dirty="0">
              <a:solidFill>
                <a:schemeClr val="accent6">
                  <a:lumMod val="20000"/>
                  <a:lumOff val="8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9C456-37DA-4854-A3AB-C2E297E99962}"/>
              </a:ext>
            </a:extLst>
          </p:cNvPr>
          <p:cNvSpPr/>
          <p:nvPr/>
        </p:nvSpPr>
        <p:spPr>
          <a:xfrm>
            <a:off x="8296727" y="4095930"/>
            <a:ext cx="507010" cy="2196826"/>
          </a:xfrm>
          <a:prstGeom prst="rect">
            <a:avLst/>
          </a:prstGeom>
          <a:gradFill flip="none" rotWithShape="1">
            <a:gsLst>
              <a:gs pos="2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6C8072-79E8-4A04-AEA5-B13162980081}"/>
              </a:ext>
            </a:extLst>
          </p:cNvPr>
          <p:cNvSpPr txBox="1"/>
          <p:nvPr/>
        </p:nvSpPr>
        <p:spPr>
          <a:xfrm>
            <a:off x="6973611" y="5903121"/>
            <a:ext cx="1736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>
                    <a:alpha val="69000"/>
                  </a:schemeClr>
                </a:solidFill>
                <a:latin typeface="Franklin Gothic Demi" panose="020B0703020102020204" pitchFamily="34" charset="0"/>
              </a:rPr>
              <a:t>Circular economy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C4BEB024-675C-4539-A7D2-DDE87EF65253}"/>
              </a:ext>
            </a:extLst>
          </p:cNvPr>
          <p:cNvSpPr/>
          <p:nvPr/>
        </p:nvSpPr>
        <p:spPr>
          <a:xfrm>
            <a:off x="7384859" y="3747698"/>
            <a:ext cx="1424357" cy="728518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19000">
                <a:srgbClr val="A9BDDD"/>
              </a:gs>
              <a:gs pos="100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37717C2-9636-9447-88E6-CA82BA8063B3}"/>
              </a:ext>
            </a:extLst>
          </p:cNvPr>
          <p:cNvGrpSpPr/>
          <p:nvPr/>
        </p:nvGrpSpPr>
        <p:grpSpPr>
          <a:xfrm>
            <a:off x="6939699" y="4030405"/>
            <a:ext cx="300489" cy="168801"/>
            <a:chOff x="7208048" y="2495030"/>
            <a:chExt cx="300489" cy="16880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D28BF75-F147-B74C-845C-FC98CC162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495030"/>
              <a:ext cx="132682" cy="168801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BFAE5FE3-C68E-6B47-A3C0-74A04AA3A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495030"/>
              <a:ext cx="132682" cy="168801"/>
            </a:xfrm>
            <a:prstGeom prst="rect">
              <a:avLst/>
            </a:prstGeom>
          </p:spPr>
        </p:pic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B58375-EEF1-D24D-A313-4E819DDE8B4A}"/>
              </a:ext>
            </a:extLst>
          </p:cNvPr>
          <p:cNvSpPr/>
          <p:nvPr/>
        </p:nvSpPr>
        <p:spPr>
          <a:xfrm>
            <a:off x="6667375" y="3561750"/>
            <a:ext cx="840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Sustainability</a:t>
            </a:r>
            <a:b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Champions</a:t>
            </a: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9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Biz Leaders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AC2EA10-CBDA-A647-B2AD-97A4E0B68511}"/>
              </a:ext>
            </a:extLst>
          </p:cNvPr>
          <p:cNvSpPr/>
          <p:nvPr/>
        </p:nvSpPr>
        <p:spPr>
          <a:xfrm>
            <a:off x="6594490" y="3474769"/>
            <a:ext cx="986063" cy="1022992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7E2201-7449-43FB-BE33-8788BAA46D8C}"/>
              </a:ext>
            </a:extLst>
          </p:cNvPr>
          <p:cNvSpPr/>
          <p:nvPr/>
        </p:nvSpPr>
        <p:spPr>
          <a:xfrm>
            <a:off x="7519243" y="3919597"/>
            <a:ext cx="12666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Products’ impacts on </a:t>
            </a:r>
            <a:b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prstClr val="white"/>
                </a:solidFill>
                <a:latin typeface="Franklin Gothic Demi" panose="020B0603020102020204" pitchFamily="34" charset="0"/>
              </a:rPr>
              <a:t>NATURAL CAPITAL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CB362C9-BD4D-4D32-AC69-0B0CCBD11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0506" y="2302759"/>
            <a:ext cx="122061" cy="155289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9A211A8A-86A3-4DBF-B1C7-D1C1943EF355}"/>
              </a:ext>
            </a:extLst>
          </p:cNvPr>
          <p:cNvSpPr/>
          <p:nvPr/>
        </p:nvSpPr>
        <p:spPr>
          <a:xfrm>
            <a:off x="677607" y="3920982"/>
            <a:ext cx="977078" cy="977078"/>
          </a:xfrm>
          <a:prstGeom prst="ellipse">
            <a:avLst/>
          </a:prstGeom>
          <a:solidFill>
            <a:schemeClr val="bg1"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43D847F-0C5A-4E2E-AFE6-5F339C58AAD4}"/>
              </a:ext>
            </a:extLst>
          </p:cNvPr>
          <p:cNvSpPr/>
          <p:nvPr/>
        </p:nvSpPr>
        <p:spPr>
          <a:xfrm>
            <a:off x="1603715" y="1426150"/>
            <a:ext cx="4486294" cy="4866606"/>
          </a:xfrm>
          <a:prstGeom prst="roundRect">
            <a:avLst>
              <a:gd name="adj" fmla="val 6817"/>
            </a:avLst>
          </a:prstGeom>
          <a:solidFill>
            <a:srgbClr val="EEB500"/>
          </a:solidFill>
          <a:ln w="12700">
            <a:solidFill>
              <a:srgbClr val="A9BDDD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35D6A5B-416F-4B7E-8A68-880FA653EDBC}"/>
              </a:ext>
            </a:extLst>
          </p:cNvPr>
          <p:cNvSpPr/>
          <p:nvPr/>
        </p:nvSpPr>
        <p:spPr>
          <a:xfrm>
            <a:off x="867844" y="3924762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9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Suppliers</a:t>
            </a: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C58B33D2-6B9B-4202-9861-9243A1D1BFD5}"/>
              </a:ext>
            </a:extLst>
          </p:cNvPr>
          <p:cNvSpPr/>
          <p:nvPr/>
        </p:nvSpPr>
        <p:spPr>
          <a:xfrm>
            <a:off x="677472" y="5160045"/>
            <a:ext cx="1437075" cy="977076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42000">
                <a:srgbClr val="FABE00"/>
              </a:gs>
              <a:gs pos="2000">
                <a:srgbClr val="A9BDDD"/>
              </a:gs>
              <a:gs pos="100000">
                <a:srgbClr val="FABE00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FINANCIAL,</a:t>
            </a:r>
          </a:p>
          <a:p>
            <a:pPr lvl="0"/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INTELLECTUAL &amp; MANUFACTURED CAPITALS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07DD3F-E5EE-48E3-B048-698B0A926658}"/>
              </a:ext>
            </a:extLst>
          </p:cNvPr>
          <p:cNvSpPr/>
          <p:nvPr/>
        </p:nvSpPr>
        <p:spPr>
          <a:xfrm>
            <a:off x="2010664" y="1904993"/>
            <a:ext cx="3686055" cy="4269085"/>
          </a:xfrm>
          <a:prstGeom prst="roundRect">
            <a:avLst>
              <a:gd name="adj" fmla="val 681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A9BDDD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E74E9828-CDA8-DE4A-8301-072CD2D2B243}"/>
              </a:ext>
            </a:extLst>
          </p:cNvPr>
          <p:cNvSpPr/>
          <p:nvPr/>
        </p:nvSpPr>
        <p:spPr>
          <a:xfrm rot="10800000">
            <a:off x="2182293" y="3760393"/>
            <a:ext cx="1733751" cy="128646"/>
          </a:xfrm>
          <a:prstGeom prst="triangle">
            <a:avLst>
              <a:gd name="adj" fmla="val 51120"/>
            </a:avLst>
          </a:prstGeom>
          <a:solidFill>
            <a:srgbClr val="7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241E4D8-1407-41F6-BF04-919D462838DB}"/>
              </a:ext>
            </a:extLst>
          </p:cNvPr>
          <p:cNvSpPr/>
          <p:nvPr/>
        </p:nvSpPr>
        <p:spPr>
          <a:xfrm>
            <a:off x="4080651" y="3219817"/>
            <a:ext cx="1440050" cy="17354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99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A4F83C-2A12-4097-B419-B4BB3AF7B458}"/>
              </a:ext>
            </a:extLst>
          </p:cNvPr>
          <p:cNvSpPr/>
          <p:nvPr/>
        </p:nvSpPr>
        <p:spPr>
          <a:xfrm>
            <a:off x="2181049" y="3952285"/>
            <a:ext cx="1738759" cy="972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Activities &amp; Processes</a:t>
            </a: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9EB2F2FB-4555-0644-B97C-2FB876627CC0}"/>
              </a:ext>
            </a:extLst>
          </p:cNvPr>
          <p:cNvSpPr/>
          <p:nvPr/>
        </p:nvSpPr>
        <p:spPr>
          <a:xfrm rot="5400000">
            <a:off x="3512120" y="4356214"/>
            <a:ext cx="972453" cy="164606"/>
          </a:xfrm>
          <a:prstGeom prst="triangle">
            <a:avLst>
              <a:gd name="adj" fmla="val 5112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40B48D-4C1A-409D-BFEF-7A6EA4C4A1C8}"/>
              </a:ext>
            </a:extLst>
          </p:cNvPr>
          <p:cNvSpPr/>
          <p:nvPr/>
        </p:nvSpPr>
        <p:spPr>
          <a:xfrm>
            <a:off x="2188383" y="3191243"/>
            <a:ext cx="1731426" cy="570026"/>
          </a:xfrm>
          <a:prstGeom prst="rect">
            <a:avLst/>
          </a:prstGeom>
          <a:solidFill>
            <a:srgbClr val="739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HUMAN CAPITAL</a:t>
            </a:r>
            <a:b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Contractors</a:t>
            </a:r>
            <a:b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Bob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9771911-7C3D-43E1-9ADC-7BE094BB1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394" y="3394802"/>
            <a:ext cx="129655" cy="1649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1A49A56-5B7C-42BE-9EA2-C58900338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009" y="3385220"/>
            <a:ext cx="142620" cy="18144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5315366-FFBD-42C2-9DD7-05B36D2C350F}"/>
              </a:ext>
            </a:extLst>
          </p:cNvPr>
          <p:cNvSpPr/>
          <p:nvPr/>
        </p:nvSpPr>
        <p:spPr>
          <a:xfrm>
            <a:off x="2132348" y="5148996"/>
            <a:ext cx="1008000" cy="856022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FINANCIAL CAPITAL </a:t>
            </a:r>
            <a:br>
              <a:rPr lang="en-CA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Profit</a:t>
            </a:r>
          </a:p>
          <a:p>
            <a: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Cash flow</a:t>
            </a:r>
            <a:b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Brand value</a:t>
            </a:r>
          </a:p>
          <a:p>
            <a:endParaRPr lang="en-CA" sz="1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226FE0-A219-46E7-AB25-766420A7091A}"/>
              </a:ext>
            </a:extLst>
          </p:cNvPr>
          <p:cNvSpPr/>
          <p:nvPr/>
        </p:nvSpPr>
        <p:spPr>
          <a:xfrm>
            <a:off x="4412821" y="5148996"/>
            <a:ext cx="1152000" cy="1361310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MANUFACTURED CAPITAL</a:t>
            </a:r>
            <a:br>
              <a:rPr lang="en-CA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Computer system</a:t>
            </a:r>
            <a:b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Office furniture</a:t>
            </a:r>
            <a:b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Library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Infrastructure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3516E836-0655-4CA8-8B88-D9B273834CCC}"/>
              </a:ext>
            </a:extLst>
          </p:cNvPr>
          <p:cNvSpPr/>
          <p:nvPr/>
        </p:nvSpPr>
        <p:spPr>
          <a:xfrm rot="7577178">
            <a:off x="5337835" y="1056824"/>
            <a:ext cx="1045295" cy="938473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3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social risks &amp; expectations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523209-C4E0-441E-B628-AEE0C2984596}"/>
              </a:ext>
            </a:extLst>
          </p:cNvPr>
          <p:cNvSpPr txBox="1"/>
          <p:nvPr/>
        </p:nvSpPr>
        <p:spPr>
          <a:xfrm>
            <a:off x="3476151" y="1452729"/>
            <a:ext cx="1893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dirty="0">
                <a:solidFill>
                  <a:srgbClr val="FEC200"/>
                </a:solidFill>
                <a:latin typeface="Franklin Gothic Heavy" panose="020B0903020102020204" pitchFamily="34" charset="0"/>
              </a:rPr>
              <a:t>ECONOMY</a:t>
            </a: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359992EA-16BC-481D-AA45-52D0F71BBFFA}"/>
              </a:ext>
            </a:extLst>
          </p:cNvPr>
          <p:cNvSpPr/>
          <p:nvPr/>
        </p:nvSpPr>
        <p:spPr>
          <a:xfrm>
            <a:off x="5670955" y="3324699"/>
            <a:ext cx="1159849" cy="1403719"/>
          </a:xfrm>
          <a:prstGeom prst="rightArrow">
            <a:avLst>
              <a:gd name="adj1" fmla="val 70540"/>
              <a:gd name="adj2" fmla="val 42149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Channels</a:t>
            </a:r>
            <a:br>
              <a:rPr lang="en-CA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Events, web, stores, publisher, others</a:t>
            </a: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2B3F599B-8CC7-45E4-A183-1C211D60C470}"/>
              </a:ext>
            </a:extLst>
          </p:cNvPr>
          <p:cNvSpPr/>
          <p:nvPr/>
        </p:nvSpPr>
        <p:spPr>
          <a:xfrm>
            <a:off x="5670956" y="2067504"/>
            <a:ext cx="1404742" cy="1121391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rgbClr val="70A8DA"/>
              </a:gs>
            </a:gsLst>
            <a:lin ang="0" scaled="1"/>
          </a:gra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Impacts of taxes &amp; donations on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b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SOCIAL &amp; RELATIONSHIP CAPITAL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37F17C2-6AE5-4B4E-A9DE-7FB9283E4D6C}"/>
              </a:ext>
            </a:extLst>
          </p:cNvPr>
          <p:cNvSpPr/>
          <p:nvPr/>
        </p:nvSpPr>
        <p:spPr>
          <a:xfrm>
            <a:off x="5670956" y="4845984"/>
            <a:ext cx="3114980" cy="540000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7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Operational impacts of home office on </a:t>
            </a:r>
            <a:br>
              <a:rPr lang="en-CA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NATURAL CAPITAL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6213E9FB-156F-4401-A7EF-D070EE06588C}"/>
              </a:ext>
            </a:extLst>
          </p:cNvPr>
          <p:cNvSpPr/>
          <p:nvPr/>
        </p:nvSpPr>
        <p:spPr>
          <a:xfrm>
            <a:off x="662443" y="2284637"/>
            <a:ext cx="1354067" cy="737495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rgbClr val="7395D3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SOCIAL &amp; RELATIONSHIP CAPITAL</a:t>
            </a:r>
            <a:endParaRPr lang="en-CA" sz="1100" b="1" i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34F9193-D34B-44E1-B6A4-F27485A0C362}"/>
              </a:ext>
            </a:extLst>
          </p:cNvPr>
          <p:cNvSpPr/>
          <p:nvPr/>
        </p:nvSpPr>
        <p:spPr>
          <a:xfrm rot="10800000">
            <a:off x="139557" y="4039149"/>
            <a:ext cx="996240" cy="705234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100000">
                <a:srgbClr val="97C777"/>
              </a:gs>
              <a:gs pos="54000">
                <a:srgbClr val="97C777"/>
              </a:gs>
              <a:gs pos="15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C2B121-595A-43C0-B9F1-2319A71A86DB}"/>
              </a:ext>
            </a:extLst>
          </p:cNvPr>
          <p:cNvCxnSpPr>
            <a:cxnSpLocks/>
          </p:cNvCxnSpPr>
          <p:nvPr/>
        </p:nvCxnSpPr>
        <p:spPr>
          <a:xfrm>
            <a:off x="923393" y="4943661"/>
            <a:ext cx="108513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78F395-6DBA-431B-9E6D-C6CDF24A3434}"/>
              </a:ext>
            </a:extLst>
          </p:cNvPr>
          <p:cNvCxnSpPr>
            <a:cxnSpLocks/>
          </p:cNvCxnSpPr>
          <p:nvPr/>
        </p:nvCxnSpPr>
        <p:spPr>
          <a:xfrm>
            <a:off x="924004" y="4654427"/>
            <a:ext cx="0" cy="28923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687B967-3C67-524D-A7CC-66CE188DA9B2}"/>
              </a:ext>
            </a:extLst>
          </p:cNvPr>
          <p:cNvSpPr txBox="1"/>
          <p:nvPr/>
        </p:nvSpPr>
        <p:spPr>
          <a:xfrm>
            <a:off x="1058169" y="4658098"/>
            <a:ext cx="8012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</a:t>
            </a:r>
          </a:p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savings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0B2A4A5-1D07-46B0-8606-F0E4FA08812E}"/>
              </a:ext>
            </a:extLst>
          </p:cNvPr>
          <p:cNvSpPr/>
          <p:nvPr/>
        </p:nvSpPr>
        <p:spPr>
          <a:xfrm>
            <a:off x="295049" y="4122461"/>
            <a:ext cx="73905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Impacts on  </a:t>
            </a:r>
            <a:r>
              <a:rPr lang="en-CA" sz="1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NATURAL CAPITAL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35E2B6-55BB-4114-B897-BCF2E9CD7E35}"/>
              </a:ext>
            </a:extLst>
          </p:cNvPr>
          <p:cNvCxnSpPr>
            <a:cxnSpLocks/>
          </p:cNvCxnSpPr>
          <p:nvPr/>
        </p:nvCxnSpPr>
        <p:spPr>
          <a:xfrm>
            <a:off x="923393" y="3075304"/>
            <a:ext cx="1084121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3BCF8D2-0441-4EA3-AD9E-224D12D0F181}"/>
              </a:ext>
            </a:extLst>
          </p:cNvPr>
          <p:cNvCxnSpPr>
            <a:cxnSpLocks/>
          </p:cNvCxnSpPr>
          <p:nvPr/>
        </p:nvCxnSpPr>
        <p:spPr>
          <a:xfrm>
            <a:off x="923393" y="3075304"/>
            <a:ext cx="0" cy="319498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77B1F555-D05B-48D5-B874-5E88BBC436B0}"/>
              </a:ext>
            </a:extLst>
          </p:cNvPr>
          <p:cNvSpPr txBox="1"/>
          <p:nvPr/>
        </p:nvSpPr>
        <p:spPr>
          <a:xfrm>
            <a:off x="2242276" y="2055524"/>
            <a:ext cx="3314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2000" dirty="0">
                <a:solidFill>
                  <a:srgbClr val="FABE00"/>
                </a:solidFill>
                <a:latin typeface="Franklin Gothic Heavy" panose="020B0903020102020204" pitchFamily="34" charset="0"/>
              </a:rPr>
              <a:t>Sustainability Advantage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0F17CF-EA7A-439E-AF84-287F50941C90}"/>
              </a:ext>
            </a:extLst>
          </p:cNvPr>
          <p:cNvCxnSpPr>
            <a:cxnSpLocks/>
          </p:cNvCxnSpPr>
          <p:nvPr/>
        </p:nvCxnSpPr>
        <p:spPr>
          <a:xfrm flipH="1">
            <a:off x="5696719" y="4734565"/>
            <a:ext cx="2164582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A9E9A9-A0C7-418C-A698-633DA704CE54}"/>
              </a:ext>
            </a:extLst>
          </p:cNvPr>
          <p:cNvCxnSpPr>
            <a:cxnSpLocks/>
          </p:cNvCxnSpPr>
          <p:nvPr/>
        </p:nvCxnSpPr>
        <p:spPr>
          <a:xfrm flipH="1">
            <a:off x="5696719" y="5474971"/>
            <a:ext cx="216428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FF92621-F05D-4F94-A636-F610607BE1CC}"/>
              </a:ext>
            </a:extLst>
          </p:cNvPr>
          <p:cNvCxnSpPr>
            <a:cxnSpLocks/>
          </p:cNvCxnSpPr>
          <p:nvPr/>
        </p:nvCxnSpPr>
        <p:spPr>
          <a:xfrm flipH="1">
            <a:off x="5670955" y="3313636"/>
            <a:ext cx="133428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23E8E0-9D37-4703-AF4C-203E276A5649}"/>
              </a:ext>
            </a:extLst>
          </p:cNvPr>
          <p:cNvCxnSpPr>
            <a:cxnSpLocks/>
          </p:cNvCxnSpPr>
          <p:nvPr/>
        </p:nvCxnSpPr>
        <p:spPr>
          <a:xfrm flipH="1">
            <a:off x="5696719" y="2174845"/>
            <a:ext cx="1414250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65585AA-8222-41D8-AAD3-E1AFAC143746}"/>
              </a:ext>
            </a:extLst>
          </p:cNvPr>
          <p:cNvSpPr txBox="1"/>
          <p:nvPr/>
        </p:nvSpPr>
        <p:spPr>
          <a:xfrm>
            <a:off x="5693455" y="3057926"/>
            <a:ext cx="12728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Reputation &amp; revenue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4E675D-9D30-4C83-88DA-5A22735DD850}"/>
              </a:ext>
            </a:extLst>
          </p:cNvPr>
          <p:cNvSpPr txBox="1"/>
          <p:nvPr/>
        </p:nvSpPr>
        <p:spPr>
          <a:xfrm>
            <a:off x="5693455" y="1947522"/>
            <a:ext cx="176162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Social licence &amp; other income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EA74E47E-7AB6-4C22-A282-E3A8859D9D8E}"/>
              </a:ext>
            </a:extLst>
          </p:cNvPr>
          <p:cNvSpPr/>
          <p:nvPr/>
        </p:nvSpPr>
        <p:spPr>
          <a:xfrm>
            <a:off x="949275" y="4021384"/>
            <a:ext cx="1055755" cy="744990"/>
          </a:xfrm>
          <a:prstGeom prst="rightArrow">
            <a:avLst>
              <a:gd name="adj1" fmla="val 70540"/>
              <a:gd name="adj2" fmla="val 42149"/>
            </a:avLst>
          </a:prstGeom>
          <a:gradFill>
            <a:gsLst>
              <a:gs pos="48646">
                <a:srgbClr val="97C777"/>
              </a:gs>
              <a:gs pos="18000">
                <a:srgbClr val="A9BDDD"/>
              </a:gs>
              <a:gs pos="100000">
                <a:srgbClr val="97C777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0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D6079C-C21D-49A0-A7D0-582ED829F9B7}"/>
              </a:ext>
            </a:extLst>
          </p:cNvPr>
          <p:cNvGrpSpPr/>
          <p:nvPr/>
        </p:nvGrpSpPr>
        <p:grpSpPr>
          <a:xfrm>
            <a:off x="962340" y="4314343"/>
            <a:ext cx="300489" cy="168801"/>
            <a:chOff x="7208048" y="2495030"/>
            <a:chExt cx="300489" cy="168801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909F8AA-2EC4-4332-86AB-068DC102E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5855" y="2495030"/>
              <a:ext cx="132682" cy="16880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E688A95-332D-4AB8-B69C-04F94ED2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048" y="2495030"/>
              <a:ext cx="132682" cy="168801"/>
            </a:xfrm>
            <a:prstGeom prst="rect">
              <a:avLst/>
            </a:prstGeom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F6A4402-3A46-4004-89BF-548A76DD3DE4}"/>
              </a:ext>
            </a:extLst>
          </p:cNvPr>
          <p:cNvSpPr/>
          <p:nvPr/>
        </p:nvSpPr>
        <p:spPr>
          <a:xfrm>
            <a:off x="1215052" y="4140596"/>
            <a:ext cx="703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Utilities,</a:t>
            </a:r>
            <a:b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books,</a:t>
            </a:r>
            <a:b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supplies</a:t>
            </a:r>
            <a:endParaRPr lang="en-CA" sz="1000" b="1" dirty="0">
              <a:solidFill>
                <a:prstClr val="white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782524A2-0035-43D3-88A5-00F2A4BE59D3}"/>
              </a:ext>
            </a:extLst>
          </p:cNvPr>
          <p:cNvSpPr/>
          <p:nvPr/>
        </p:nvSpPr>
        <p:spPr>
          <a:xfrm>
            <a:off x="697067" y="3304114"/>
            <a:ext cx="1323761" cy="480311"/>
          </a:xfrm>
          <a:prstGeom prst="rightArrow">
            <a:avLst>
              <a:gd name="adj1" fmla="val 73784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rgbClr val="7395D3"/>
              </a:gs>
            </a:gsLst>
            <a:lin ang="0" scaled="1"/>
          </a:gra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HUMAN </a:t>
            </a:r>
            <a:b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CA" sz="1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CAPITAL</a:t>
            </a:r>
            <a:endParaRPr lang="en-CA" sz="1100" i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0FE7341A-3BCD-4EF2-AFC0-77293DBE6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191" y="3473186"/>
            <a:ext cx="122061" cy="155289"/>
          </a:xfrm>
          <a:prstGeom prst="rect">
            <a:avLst/>
          </a:prstGeom>
        </p:spPr>
      </p:pic>
      <p:sp>
        <p:nvSpPr>
          <p:cNvPr id="81" name="Rectangle 11">
            <a:extLst>
              <a:ext uri="{FF2B5EF4-FFF2-40B4-BE49-F238E27FC236}">
                <a16:creationId xmlns:a16="http://schemas.microsoft.com/office/drawing/2014/main" id="{6E84CD18-AD18-4383-AC0D-2461178EA25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907" y="86130"/>
            <a:ext cx="5956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Example –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Sustainability Advantage Business Model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8EEF18F-B82B-4CAF-A83B-31372CF97AA9}"/>
              </a:ext>
            </a:extLst>
          </p:cNvPr>
          <p:cNvSpPr/>
          <p:nvPr/>
        </p:nvSpPr>
        <p:spPr>
          <a:xfrm rot="2979639">
            <a:off x="1420311" y="1139782"/>
            <a:ext cx="792043" cy="1023629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4000">
                <a:schemeClr val="accent4">
                  <a:lumMod val="20000"/>
                  <a:lumOff val="80000"/>
                </a:schemeClr>
              </a:gs>
              <a:gs pos="98000">
                <a:srgbClr val="EAB200"/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exponentially disruptive technologies</a:t>
            </a: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B06FB267-A7A7-4D9A-83B9-1DF0831DDAFF}"/>
              </a:ext>
            </a:extLst>
          </p:cNvPr>
          <p:cNvSpPr/>
          <p:nvPr/>
        </p:nvSpPr>
        <p:spPr>
          <a:xfrm rot="5400000">
            <a:off x="2352610" y="837782"/>
            <a:ext cx="1146900" cy="987522"/>
          </a:xfrm>
          <a:prstGeom prst="rightArrow">
            <a:avLst>
              <a:gd name="adj1" fmla="val 73784"/>
              <a:gd name="adj2" fmla="val 50000"/>
            </a:avLst>
          </a:prstGeom>
          <a:gradFill flip="none" rotWithShape="1">
            <a:gsLst>
              <a:gs pos="2000">
                <a:schemeClr val="accent6">
                  <a:lumMod val="20000"/>
                  <a:lumOff val="8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21</a:t>
            </a:r>
            <a:r>
              <a:rPr lang="en-CA" sz="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century environmental risks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29A278-973E-46BC-91C9-1C2119E3DCFE}"/>
              </a:ext>
            </a:extLst>
          </p:cNvPr>
          <p:cNvSpPr/>
          <p:nvPr/>
        </p:nvSpPr>
        <p:spPr>
          <a:xfrm>
            <a:off x="2227257" y="2432944"/>
            <a:ext cx="318867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Mission: </a:t>
            </a:r>
            <a: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Provide resources to sustainability champions to accelerate our sustainability journey, before it’s too late.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432639-4F7D-47D7-A295-45572D3683EA}"/>
              </a:ext>
            </a:extLst>
          </p:cNvPr>
          <p:cNvSpPr/>
          <p:nvPr/>
        </p:nvSpPr>
        <p:spPr>
          <a:xfrm>
            <a:off x="2145924" y="3943158"/>
            <a:ext cx="1738759" cy="972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Activities &amp; Processes</a:t>
            </a: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Research &amp; development</a:t>
            </a: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Writing</a:t>
            </a: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Communications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F72B263-EB01-4F29-8090-38F79A37B0B8}"/>
              </a:ext>
            </a:extLst>
          </p:cNvPr>
          <p:cNvSpPr/>
          <p:nvPr/>
        </p:nvSpPr>
        <p:spPr>
          <a:xfrm>
            <a:off x="4078272" y="3219817"/>
            <a:ext cx="1526707" cy="17354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99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Products &amp; Services </a:t>
            </a:r>
            <a:br>
              <a:rPr lang="en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CA" sz="11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Talks</a:t>
            </a:r>
            <a:b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Books</a:t>
            </a:r>
            <a:b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Tools</a:t>
            </a:r>
            <a:b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</a:b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Help</a:t>
            </a:r>
          </a:p>
        </p:txBody>
      </p:sp>
      <p:pic>
        <p:nvPicPr>
          <p:cNvPr id="130" name="Picture 4" descr="Image result for Excel">
            <a:extLst>
              <a:ext uri="{FF2B5EF4-FFF2-40B4-BE49-F238E27FC236}">
                <a16:creationId xmlns:a16="http://schemas.microsoft.com/office/drawing/2014/main" id="{E3E56448-3F2B-454B-92BE-CA13B6E3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08" y="4348629"/>
            <a:ext cx="197230" cy="1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0" descr="Related image">
            <a:extLst>
              <a:ext uri="{FF2B5EF4-FFF2-40B4-BE49-F238E27FC236}">
                <a16:creationId xmlns:a16="http://schemas.microsoft.com/office/drawing/2014/main" id="{00852FBB-92F6-4665-A436-DBC00883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95" y="4320422"/>
            <a:ext cx="233111" cy="2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Image result for webinar icon">
            <a:extLst>
              <a:ext uri="{FF2B5EF4-FFF2-40B4-BE49-F238E27FC236}">
                <a16:creationId xmlns:a16="http://schemas.microsoft.com/office/drawing/2014/main" id="{7D706838-853D-42BA-9144-3F32D778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82" y="3747951"/>
            <a:ext cx="218083" cy="2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4" descr="Image result for speeches icon">
            <a:extLst>
              <a:ext uri="{FF2B5EF4-FFF2-40B4-BE49-F238E27FC236}">
                <a16:creationId xmlns:a16="http://schemas.microsoft.com/office/drawing/2014/main" id="{C17392F9-F8E0-4EEC-ADF3-F1073F2E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99" y="3733426"/>
            <a:ext cx="203902" cy="2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Image result for book icon">
            <a:extLst>
              <a:ext uri="{FF2B5EF4-FFF2-40B4-BE49-F238E27FC236}">
                <a16:creationId xmlns:a16="http://schemas.microsoft.com/office/drawing/2014/main" id="{71BB483D-6CF6-424C-BBB3-86805033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92" y="4062804"/>
            <a:ext cx="171316" cy="1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Image result for consultant icon">
            <a:extLst>
              <a:ext uri="{FF2B5EF4-FFF2-40B4-BE49-F238E27FC236}">
                <a16:creationId xmlns:a16="http://schemas.microsoft.com/office/drawing/2014/main" id="{CF24B0DE-AABB-401D-AB04-E011E4B6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80" y="4640990"/>
            <a:ext cx="139140" cy="1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06D73E0A-8F32-4DC1-BBB7-8F5EBFBDC514}"/>
              </a:ext>
            </a:extLst>
          </p:cNvPr>
          <p:cNvSpPr/>
          <p:nvPr/>
        </p:nvSpPr>
        <p:spPr>
          <a:xfrm>
            <a:off x="3200585" y="5148996"/>
            <a:ext cx="1152000" cy="856022"/>
          </a:xfrm>
          <a:prstGeom prst="rect">
            <a:avLst/>
          </a:prstGeom>
          <a:solidFill>
            <a:srgbClr val="FABE00"/>
          </a:solidFill>
          <a:ln w="63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INTELLECTUAL CAPITAL</a:t>
            </a:r>
            <a:br>
              <a:rPr lang="en-CA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CA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Creative Commons licensing of all resources</a:t>
            </a:r>
          </a:p>
        </p:txBody>
      </p:sp>
      <p:sp>
        <p:nvSpPr>
          <p:cNvPr id="137" name="Explosion: 14 Points 136">
            <a:extLst>
              <a:ext uri="{FF2B5EF4-FFF2-40B4-BE49-F238E27FC236}">
                <a16:creationId xmlns:a16="http://schemas.microsoft.com/office/drawing/2014/main" id="{F05BEF08-C682-4B42-9F6D-4D08B20972EB}"/>
              </a:ext>
            </a:extLst>
          </p:cNvPr>
          <p:cNvSpPr/>
          <p:nvPr/>
        </p:nvSpPr>
        <p:spPr>
          <a:xfrm rot="19800000">
            <a:off x="1816797" y="1805870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Explosion: 14 Points 137">
            <a:extLst>
              <a:ext uri="{FF2B5EF4-FFF2-40B4-BE49-F238E27FC236}">
                <a16:creationId xmlns:a16="http://schemas.microsoft.com/office/drawing/2014/main" id="{D6D582D1-4C35-45ED-8DFE-670BBD9EAA79}"/>
              </a:ext>
            </a:extLst>
          </p:cNvPr>
          <p:cNvSpPr/>
          <p:nvPr/>
        </p:nvSpPr>
        <p:spPr>
          <a:xfrm rot="294508">
            <a:off x="2680173" y="1789849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9" name="Explosion: 14 Points 138">
            <a:extLst>
              <a:ext uri="{FF2B5EF4-FFF2-40B4-BE49-F238E27FC236}">
                <a16:creationId xmlns:a16="http://schemas.microsoft.com/office/drawing/2014/main" id="{707ACE21-C9A7-4A92-AB5A-06BA0CAE93C1}"/>
              </a:ext>
            </a:extLst>
          </p:cNvPr>
          <p:cNvSpPr/>
          <p:nvPr/>
        </p:nvSpPr>
        <p:spPr>
          <a:xfrm rot="2700000">
            <a:off x="5270801" y="1838646"/>
            <a:ext cx="530423" cy="203693"/>
          </a:xfrm>
          <a:prstGeom prst="irregularSeal2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5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EB9C77-18C3-4CEF-A960-5290FC9D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58" y="1576113"/>
            <a:ext cx="4888828" cy="367478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710334-1FEB-44F6-9ABD-4D454177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1" y="246773"/>
            <a:ext cx="9000846" cy="911269"/>
          </a:xfrm>
        </p:spPr>
        <p:txBody>
          <a:bodyPr>
            <a:noAutofit/>
          </a:bodyPr>
          <a:lstStyle/>
          <a:p>
            <a:r>
              <a:rPr lang="en-CA" sz="2400" dirty="0">
                <a:latin typeface="Franklin Gothic Medium" panose="020B0603020102020204" pitchFamily="34" charset="0"/>
              </a:rPr>
              <a:t>Example of business model used as &lt;IR&gt; infographic – </a:t>
            </a:r>
            <a:br>
              <a:rPr lang="en-CA" sz="2400" dirty="0">
                <a:latin typeface="Franklin Gothic Medium" panose="020B0603020102020204" pitchFamily="34" charset="0"/>
              </a:rPr>
            </a:br>
            <a:r>
              <a:rPr lang="en-CA" sz="2400" dirty="0">
                <a:latin typeface="Franklin Gothic Medium" panose="020B0603020102020204" pitchFamily="34" charset="0"/>
              </a:rPr>
              <a:t>Sustainability Advantage &lt;IR&gt; </a:t>
            </a:r>
            <a:r>
              <a:rPr lang="en-CA" sz="2400" dirty="0" err="1">
                <a:latin typeface="Franklin Gothic Medium" panose="020B0603020102020204" pitchFamily="34" charset="0"/>
              </a:rPr>
              <a:t>inforgraphic</a:t>
            </a:r>
            <a:endParaRPr lang="en-CA" sz="2400" b="0" dirty="0">
              <a:latin typeface="Franklin Gothic Medium" panose="020B06030201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E4C634-901E-4A5B-B5BC-C3D9F0B5BE27}"/>
              </a:ext>
            </a:extLst>
          </p:cNvPr>
          <p:cNvCxnSpPr>
            <a:cxnSpLocks/>
          </p:cNvCxnSpPr>
          <p:nvPr/>
        </p:nvCxnSpPr>
        <p:spPr>
          <a:xfrm>
            <a:off x="1965048" y="2417898"/>
            <a:ext cx="1277048" cy="93856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979C4C-BBBD-4407-9019-3DAB3D3B52E6}"/>
              </a:ext>
            </a:extLst>
          </p:cNvPr>
          <p:cNvCxnSpPr>
            <a:cxnSpLocks/>
          </p:cNvCxnSpPr>
          <p:nvPr/>
        </p:nvCxnSpPr>
        <p:spPr>
          <a:xfrm flipH="1" flipV="1">
            <a:off x="5803900" y="2946192"/>
            <a:ext cx="1408316" cy="4070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FDDDCB-3DDA-48EA-9081-EB9185901A8E}"/>
              </a:ext>
            </a:extLst>
          </p:cNvPr>
          <p:cNvCxnSpPr>
            <a:cxnSpLocks/>
          </p:cNvCxnSpPr>
          <p:nvPr/>
        </p:nvCxnSpPr>
        <p:spPr>
          <a:xfrm flipH="1" flipV="1">
            <a:off x="5803900" y="2961623"/>
            <a:ext cx="1324446" cy="91198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386983-509B-4F98-AF31-43F8B94817F8}"/>
              </a:ext>
            </a:extLst>
          </p:cNvPr>
          <p:cNvCxnSpPr>
            <a:cxnSpLocks/>
          </p:cNvCxnSpPr>
          <p:nvPr/>
        </p:nvCxnSpPr>
        <p:spPr>
          <a:xfrm flipH="1" flipV="1">
            <a:off x="6716649" y="4359464"/>
            <a:ext cx="385409" cy="70131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7B91AC-F6CC-4861-85E0-5FB3C6787FC3}"/>
              </a:ext>
            </a:extLst>
          </p:cNvPr>
          <p:cNvCxnSpPr>
            <a:cxnSpLocks/>
          </p:cNvCxnSpPr>
          <p:nvPr/>
        </p:nvCxnSpPr>
        <p:spPr>
          <a:xfrm flipH="1" flipV="1">
            <a:off x="1965048" y="4165117"/>
            <a:ext cx="1277048" cy="36259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1CAF8B-B0F7-4E12-9FBC-FAA20CA53688}"/>
              </a:ext>
            </a:extLst>
          </p:cNvPr>
          <p:cNvCxnSpPr>
            <a:cxnSpLocks/>
          </p:cNvCxnSpPr>
          <p:nvPr/>
        </p:nvCxnSpPr>
        <p:spPr>
          <a:xfrm flipH="1">
            <a:off x="4775200" y="1913407"/>
            <a:ext cx="2354876" cy="10264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567BB6-D2D0-4F00-9805-3D0EE4BF68CD}"/>
              </a:ext>
            </a:extLst>
          </p:cNvPr>
          <p:cNvCxnSpPr>
            <a:cxnSpLocks/>
          </p:cNvCxnSpPr>
          <p:nvPr/>
        </p:nvCxnSpPr>
        <p:spPr>
          <a:xfrm flipH="1">
            <a:off x="1965047" y="4750526"/>
            <a:ext cx="1834286" cy="1013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4754756-2987-4199-AF36-121945AEB565}"/>
              </a:ext>
            </a:extLst>
          </p:cNvPr>
          <p:cNvCxnSpPr>
            <a:cxnSpLocks/>
          </p:cNvCxnSpPr>
          <p:nvPr/>
        </p:nvCxnSpPr>
        <p:spPr>
          <a:xfrm flipH="1" flipV="1">
            <a:off x="1965048" y="3260202"/>
            <a:ext cx="237132" cy="61340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09125F-2B1C-4B76-9FE5-670B3D5059FD}"/>
              </a:ext>
            </a:extLst>
          </p:cNvPr>
          <p:cNvCxnSpPr>
            <a:cxnSpLocks/>
            <a:endCxn id="89" idx="3"/>
          </p:cNvCxnSpPr>
          <p:nvPr/>
        </p:nvCxnSpPr>
        <p:spPr>
          <a:xfrm flipH="1">
            <a:off x="1974786" y="4831146"/>
            <a:ext cx="2480374" cy="49087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BB0BD3-CA76-4134-99B7-FF7DE012C1D3}"/>
              </a:ext>
            </a:extLst>
          </p:cNvPr>
          <p:cNvCxnSpPr>
            <a:cxnSpLocks/>
          </p:cNvCxnSpPr>
          <p:nvPr/>
        </p:nvCxnSpPr>
        <p:spPr>
          <a:xfrm flipH="1" flipV="1">
            <a:off x="6716649" y="3888639"/>
            <a:ext cx="411697" cy="3796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1BCAD15-E02F-4594-BB32-55CFB1FD47E5}"/>
              </a:ext>
            </a:extLst>
          </p:cNvPr>
          <p:cNvSpPr txBox="1">
            <a:spLocks/>
          </p:cNvSpPr>
          <p:nvPr/>
        </p:nvSpPr>
        <p:spPr>
          <a:xfrm>
            <a:off x="2073262" y="5405354"/>
            <a:ext cx="4973989" cy="228518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Font typeface="Arial"/>
              <a:buNone/>
              <a:defRPr lang="en-US" sz="2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 lang="en-US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 lang="en-US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 lang="en-US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75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Percentage scores indicate success protecting the value of the indicated capital, assessed using relevant Future-Fit Business Benchmark cause-no-harm goals. 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73E59C9-F3FE-4503-89B6-EB653DEAB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97" y="4123160"/>
            <a:ext cx="1761743" cy="683336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B33AFD03-1346-EA42-996E-CFA77896F931}"/>
              </a:ext>
            </a:extLst>
          </p:cNvPr>
          <p:cNvSpPr/>
          <p:nvPr/>
        </p:nvSpPr>
        <p:spPr>
          <a:xfrm>
            <a:off x="7910222" y="4359464"/>
            <a:ext cx="488950" cy="316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EDD2AE1-354C-480D-A226-05806E778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697" y="4831816"/>
            <a:ext cx="1761743" cy="781971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08075A57-0B95-D84F-AEF4-231F222C982A}"/>
              </a:ext>
            </a:extLst>
          </p:cNvPr>
          <p:cNvSpPr/>
          <p:nvPr/>
        </p:nvSpPr>
        <p:spPr>
          <a:xfrm>
            <a:off x="7910222" y="5106334"/>
            <a:ext cx="488950" cy="331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3A81482-2EBC-4D1E-98CE-CAE7E7890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697" y="1606136"/>
            <a:ext cx="1764467" cy="811763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6657C41D-9E1C-294A-A2A0-04CAA32B83BB}"/>
              </a:ext>
            </a:extLst>
          </p:cNvPr>
          <p:cNvSpPr/>
          <p:nvPr/>
        </p:nvSpPr>
        <p:spPr>
          <a:xfrm>
            <a:off x="7910221" y="1911671"/>
            <a:ext cx="488950" cy="362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98%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9EB5A64-37A7-4F8F-A09D-698FB24A9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697" y="2454357"/>
            <a:ext cx="1764467" cy="1130314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989125E4-461A-9347-9981-F3A3CAFE171E}"/>
              </a:ext>
            </a:extLst>
          </p:cNvPr>
          <p:cNvSpPr/>
          <p:nvPr/>
        </p:nvSpPr>
        <p:spPr>
          <a:xfrm>
            <a:off x="7910220" y="2952487"/>
            <a:ext cx="488950" cy="307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99%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185648-84DD-4A5E-A546-FCB102BE2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95" y="1606135"/>
            <a:ext cx="1701019" cy="926960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E8CBB569-52AB-48F3-9119-F5DE862DA0D4}"/>
              </a:ext>
            </a:extLst>
          </p:cNvPr>
          <p:cNvSpPr/>
          <p:nvPr/>
        </p:nvSpPr>
        <p:spPr>
          <a:xfrm>
            <a:off x="887224" y="2012381"/>
            <a:ext cx="545335" cy="296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6349934-64AA-427C-83B6-73AB4489B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195" y="4324053"/>
            <a:ext cx="1707494" cy="66446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A54B861-811E-4E3D-AF0D-042C124C2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67" y="5030252"/>
            <a:ext cx="1701019" cy="58353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15DA6FE-ADE3-4928-91A3-AD76E68122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195" y="3513233"/>
            <a:ext cx="1699166" cy="76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91DB0-7D70-4FE4-AB7A-6C643119E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648" y="2694696"/>
            <a:ext cx="1695566" cy="661767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CF0AB17D-3177-5244-BC0C-A09E3FA39410}"/>
              </a:ext>
            </a:extLst>
          </p:cNvPr>
          <p:cNvSpPr/>
          <p:nvPr/>
        </p:nvSpPr>
        <p:spPr>
          <a:xfrm>
            <a:off x="923024" y="2921505"/>
            <a:ext cx="509535" cy="314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89%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1F78C-5C17-4A76-A481-F3532D011D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9973" y="3614051"/>
            <a:ext cx="1764467" cy="3175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E199DC5-D04B-4922-A967-088BA3759AB4}"/>
              </a:ext>
            </a:extLst>
          </p:cNvPr>
          <p:cNvSpPr/>
          <p:nvPr/>
        </p:nvSpPr>
        <p:spPr>
          <a:xfrm>
            <a:off x="60961" y="6463202"/>
            <a:ext cx="9083039" cy="3320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Infographic from Integrated Report 2017 for </a:t>
            </a:r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Sustainability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Advantage sole proprietorship</a:t>
            </a:r>
            <a:endParaRPr lang="en-CA" sz="12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1733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2400"/>
              </a:spcBef>
              <a:tabLst>
                <a:tab pos="4451350" algn="l"/>
              </a:tabLst>
              <a:defRPr/>
            </a:pP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The 21</a:t>
            </a:r>
            <a:r>
              <a:rPr lang="en-US" sz="2400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st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 Century Business Model</a:t>
            </a:r>
            <a:b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is based on the following</a:t>
            </a:r>
            <a:b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  <a:t>business model frameworks</a:t>
            </a:r>
            <a:b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7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8840BF-3A76-4967-8009-B12436E67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7"/>
            <a:ext cx="9144000" cy="6485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11201C-3FAC-460B-B0CE-33D0210D06E7}"/>
              </a:ext>
            </a:extLst>
          </p:cNvPr>
          <p:cNvSpPr/>
          <p:nvPr/>
        </p:nvSpPr>
        <p:spPr>
          <a:xfrm>
            <a:off x="68617" y="6500659"/>
            <a:ext cx="9006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latin typeface="Franklin Gothic Book" panose="020B0503020102020204" pitchFamily="34" charset="0"/>
              </a:rPr>
              <a:t>https://drive.google.com/drive/folders/0B30i3w7ZW4ZMcnk0UEtncG5HaW8?usp=sharing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3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020C6-CEAE-470D-A4B3-3E2F8F968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74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r business model">
            <a:extLst>
              <a:ext uri="{FF2B5EF4-FFF2-40B4-BE49-F238E27FC236}">
                <a16:creationId xmlns:a16="http://schemas.microsoft.com/office/drawing/2014/main" id="{FC69A6BE-9D34-4503-86F9-136190D7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3937" b="8083"/>
          <a:stretch/>
        </p:blipFill>
        <p:spPr bwMode="auto">
          <a:xfrm>
            <a:off x="-21529" y="516276"/>
            <a:ext cx="9092628" cy="58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31152-C3A5-46DB-832F-501BC69ADA62}"/>
              </a:ext>
            </a:extLst>
          </p:cNvPr>
          <p:cNvSpPr/>
          <p:nvPr/>
        </p:nvSpPr>
        <p:spPr>
          <a:xfrm>
            <a:off x="164385" y="6489472"/>
            <a:ext cx="8804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/>
              <a:t>http://integratedreporting.org/what-the-tool-for-better-reporting/get-to-grips-with-the-six-capitals/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5F4FB825-5FF1-4107-8E46-D7ADB45A33DB}"/>
              </a:ext>
            </a:extLst>
          </p:cNvPr>
          <p:cNvSpPr txBox="1">
            <a:spLocks/>
          </p:cNvSpPr>
          <p:nvPr/>
        </p:nvSpPr>
        <p:spPr>
          <a:xfrm>
            <a:off x="683562" y="256985"/>
            <a:ext cx="7725503" cy="54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&lt;IR&gt; “Octopus” Business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764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HRYkYabyBaUWTyKNqQat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HRYkYabyBaUWTyKNqQat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A0Prnum5bRuG9fgef7B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A0Prnum5bRuG9fgef7B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A0Prnum5bRuG9fgef7B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wZcWyAX7sdGraGK8ssq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pmmKjwQRD7d18dNUhYz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15549</TotalTime>
  <Words>655</Words>
  <Application>Microsoft Office PowerPoint</Application>
  <PresentationFormat>On-screen Show (4:3)</PresentationFormat>
  <Paragraphs>157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Franklin Gothic Medium</vt:lpstr>
      <vt:lpstr>Garamond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Example of business model used as &lt;IR&gt; infographic –  Sustainability Advantage &lt;IR&gt; inforgraphic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Willard</dc:creator>
  <cp:lastModifiedBy>Bob Willard</cp:lastModifiedBy>
  <cp:revision>290</cp:revision>
  <cp:lastPrinted>2018-05-10T22:59:27Z</cp:lastPrinted>
  <dcterms:created xsi:type="dcterms:W3CDTF">2018-01-24T14:56:08Z</dcterms:created>
  <dcterms:modified xsi:type="dcterms:W3CDTF">2019-02-18T18:44:56Z</dcterms:modified>
</cp:coreProperties>
</file>