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10" r:id="rId3"/>
    <p:sldId id="267" r:id="rId4"/>
    <p:sldId id="304" r:id="rId5"/>
    <p:sldId id="305" r:id="rId6"/>
    <p:sldId id="306" r:id="rId7"/>
    <p:sldId id="301" r:id="rId8"/>
    <p:sldId id="307" r:id="rId9"/>
    <p:sldId id="302" r:id="rId10"/>
    <p:sldId id="285" r:id="rId11"/>
    <p:sldId id="284" r:id="rId12"/>
    <p:sldId id="286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DEC"/>
    <a:srgbClr val="E7EFF9"/>
    <a:srgbClr val="F5E4E3"/>
    <a:srgbClr val="FFF9E5"/>
    <a:srgbClr val="FFEDB3"/>
    <a:srgbClr val="E6AF00"/>
    <a:srgbClr val="339966"/>
    <a:srgbClr val="33CC33"/>
    <a:srgbClr val="0086EA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794" autoAdjust="0"/>
  </p:normalViewPr>
  <p:slideViewPr>
    <p:cSldViewPr>
      <p:cViewPr>
        <p:scale>
          <a:sx n="66" d="100"/>
          <a:sy n="66" d="100"/>
        </p:scale>
        <p:origin x="1152" y="288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274639"/>
            <a:ext cx="24688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274639"/>
            <a:ext cx="722376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Template offered by PPTPOP.com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49040" y="6356351"/>
            <a:ext cx="3474720" cy="365125"/>
          </a:xfrm>
        </p:spPr>
        <p:txBody>
          <a:bodyPr/>
          <a:lstStyle/>
          <a:p>
            <a:r>
              <a:rPr lang="en-US" dirty="0" smtClean="0"/>
              <a:t>Template offered by PPTPOP.com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00201"/>
            <a:ext cx="9875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356351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modelgeneration.com/canvas/bmc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2549604"/>
            <a:ext cx="43332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spc="-300" dirty="0" smtClean="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 </a:t>
            </a:r>
            <a:endParaRPr lang="en-US" sz="6600" b="1" spc="-300" dirty="0">
              <a:solidFill>
                <a:schemeClr val="bg1">
                  <a:lumMod val="8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66355" y="3352800"/>
            <a:ext cx="30764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spc="-300" dirty="0" smtClean="0">
                <a:solidFill>
                  <a:srgbClr val="0086E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</a:t>
            </a:r>
            <a:endParaRPr lang="en-US" sz="7200" b="1" spc="-300" dirty="0">
              <a:solidFill>
                <a:srgbClr val="0086E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2690601"/>
            <a:ext cx="47400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Create, </a:t>
            </a:r>
          </a:p>
          <a:p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Deliver </a:t>
            </a:r>
          </a:p>
          <a:p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&amp; Capture Value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724400" y="3200400"/>
            <a:ext cx="685800" cy="1489815"/>
            <a:chOff x="5257800" y="3124200"/>
            <a:chExt cx="685800" cy="148981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5867400" y="3124200"/>
              <a:ext cx="0" cy="1489815"/>
            </a:xfrm>
            <a:prstGeom prst="line">
              <a:avLst/>
            </a:prstGeom>
            <a:ln w="165100">
              <a:solidFill>
                <a:srgbClr val="0086E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257800" y="4614015"/>
              <a:ext cx="685800" cy="0"/>
            </a:xfrm>
            <a:prstGeom prst="line">
              <a:avLst/>
            </a:prstGeom>
            <a:ln w="165100">
              <a:solidFill>
                <a:srgbClr val="0086E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5562600" y="2438400"/>
            <a:ext cx="838200" cy="1622070"/>
            <a:chOff x="6096000" y="2459975"/>
            <a:chExt cx="838200" cy="162207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6172200" y="2459975"/>
              <a:ext cx="0" cy="1622070"/>
            </a:xfrm>
            <a:prstGeom prst="line">
              <a:avLst/>
            </a:prstGeom>
            <a:ln w="165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096000" y="2531699"/>
              <a:ext cx="838200" cy="0"/>
            </a:xfrm>
            <a:prstGeom prst="line">
              <a:avLst/>
            </a:prstGeom>
            <a:ln w="165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-9525" y="0"/>
            <a:ext cx="2701841" cy="1258705"/>
            <a:chOff x="-34843" y="-9427"/>
            <a:chExt cx="3238541" cy="1756184"/>
          </a:xfrm>
        </p:grpSpPr>
        <p:sp>
          <p:nvSpPr>
            <p:cNvPr id="12" name="Diagonal Stripe 11"/>
            <p:cNvSpPr/>
            <p:nvPr/>
          </p:nvSpPr>
          <p:spPr>
            <a:xfrm>
              <a:off x="-22834" y="-9427"/>
              <a:ext cx="3226532" cy="1756184"/>
            </a:xfrm>
            <a:custGeom>
              <a:avLst/>
              <a:gdLst>
                <a:gd name="connsiteX0" fmla="*/ 0 w 2672772"/>
                <a:gd name="connsiteY0" fmla="*/ 656654 h 1258705"/>
                <a:gd name="connsiteX1" fmla="*/ 1394358 w 2672772"/>
                <a:gd name="connsiteY1" fmla="*/ 0 h 1258705"/>
                <a:gd name="connsiteX2" fmla="*/ 2672772 w 2672772"/>
                <a:gd name="connsiteY2" fmla="*/ 0 h 1258705"/>
                <a:gd name="connsiteX3" fmla="*/ 0 w 2672772"/>
                <a:gd name="connsiteY3" fmla="*/ 1258705 h 1258705"/>
                <a:gd name="connsiteX4" fmla="*/ 0 w 2672772"/>
                <a:gd name="connsiteY4" fmla="*/ 656654 h 1258705"/>
                <a:gd name="connsiteX0" fmla="*/ 0 w 2691822"/>
                <a:gd name="connsiteY0" fmla="*/ 656654 h 1258705"/>
                <a:gd name="connsiteX1" fmla="*/ 1413408 w 2691822"/>
                <a:gd name="connsiteY1" fmla="*/ 0 h 1258705"/>
                <a:gd name="connsiteX2" fmla="*/ 2691822 w 2691822"/>
                <a:gd name="connsiteY2" fmla="*/ 0 h 1258705"/>
                <a:gd name="connsiteX3" fmla="*/ 19050 w 2691822"/>
                <a:gd name="connsiteY3" fmla="*/ 1258705 h 1258705"/>
                <a:gd name="connsiteX4" fmla="*/ 0 w 2691822"/>
                <a:gd name="connsiteY4" fmla="*/ 656654 h 1258705"/>
                <a:gd name="connsiteX0" fmla="*/ 0 w 2691822"/>
                <a:gd name="connsiteY0" fmla="*/ 656654 h 1258705"/>
                <a:gd name="connsiteX1" fmla="*/ 1413408 w 2691822"/>
                <a:gd name="connsiteY1" fmla="*/ 0 h 1258705"/>
                <a:gd name="connsiteX2" fmla="*/ 2691822 w 2691822"/>
                <a:gd name="connsiteY2" fmla="*/ 0 h 1258705"/>
                <a:gd name="connsiteX3" fmla="*/ 0 w 2691822"/>
                <a:gd name="connsiteY3" fmla="*/ 1258705 h 1258705"/>
                <a:gd name="connsiteX4" fmla="*/ 0 w 2691822"/>
                <a:gd name="connsiteY4" fmla="*/ 656654 h 1258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91822" h="1258705">
                  <a:moveTo>
                    <a:pt x="0" y="656654"/>
                  </a:moveTo>
                  <a:lnTo>
                    <a:pt x="1413408" y="0"/>
                  </a:lnTo>
                  <a:lnTo>
                    <a:pt x="2691822" y="0"/>
                  </a:lnTo>
                  <a:lnTo>
                    <a:pt x="0" y="1258705"/>
                  </a:lnTo>
                  <a:lnTo>
                    <a:pt x="0" y="656654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tx2">
                    <a:lumMod val="75000"/>
                  </a:schemeClr>
                </a:gs>
                <a:gs pos="10000">
                  <a:srgbClr val="00B0F0"/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-3298" y="-9427"/>
              <a:ext cx="1832098" cy="1011280"/>
            </a:xfrm>
            <a:prstGeom prst="line">
              <a:avLst/>
            </a:prstGeom>
            <a:gradFill flip="none" rotWithShape="1">
              <a:gsLst>
                <a:gs pos="100000">
                  <a:schemeClr val="tx2">
                    <a:lumMod val="75000"/>
                  </a:schemeClr>
                </a:gs>
                <a:gs pos="10000">
                  <a:srgbClr val="00B0F0"/>
                </a:gs>
              </a:gsLst>
              <a:path path="circle">
                <a:fillToRect t="100000" r="100000"/>
              </a:path>
              <a:tileRect l="-100000" b="-100000"/>
            </a:gradFill>
            <a:ln w="317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7943" y="-9427"/>
              <a:ext cx="2963857" cy="1603785"/>
            </a:xfrm>
            <a:prstGeom prst="line">
              <a:avLst/>
            </a:prstGeom>
            <a:gradFill flip="none" rotWithShape="1">
              <a:gsLst>
                <a:gs pos="100000">
                  <a:schemeClr val="tx2">
                    <a:lumMod val="75000"/>
                  </a:schemeClr>
                </a:gs>
                <a:gs pos="10000">
                  <a:srgbClr val="00B0F0"/>
                </a:gs>
              </a:gsLst>
              <a:path path="circle">
                <a:fillToRect t="100000" r="100000"/>
              </a:path>
              <a:tileRect l="-100000" b="-100000"/>
            </a:gradFill>
            <a:ln w="317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 rot="20069466">
              <a:off x="-34843" y="369562"/>
              <a:ext cx="2698126" cy="3939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i="1" dirty="0" smtClean="0">
                  <a:solidFill>
                    <a:schemeClr val="bg1"/>
                  </a:solidFill>
                  <a:latin typeface="Impact" pitchFamily="34" charset="0"/>
                </a:rPr>
                <a:t>STRATEGIC TEMPLATE</a:t>
              </a:r>
              <a:endParaRPr lang="fr-FR" sz="1600" i="1" dirty="0">
                <a:solidFill>
                  <a:schemeClr val="bg1"/>
                </a:solidFill>
                <a:latin typeface="Impac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1296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/>
          <p:cNvGrpSpPr/>
          <p:nvPr/>
        </p:nvGrpSpPr>
        <p:grpSpPr>
          <a:xfrm>
            <a:off x="-12976" y="609600"/>
            <a:ext cx="10985776" cy="1219200"/>
            <a:chOff x="-12976" y="828424"/>
            <a:chExt cx="10985776" cy="1076576"/>
          </a:xfrm>
        </p:grpSpPr>
        <p:sp>
          <p:nvSpPr>
            <p:cNvPr id="54" name="Rectangle 53"/>
            <p:cNvSpPr/>
            <p:nvPr/>
          </p:nvSpPr>
          <p:spPr>
            <a:xfrm>
              <a:off x="0" y="828424"/>
              <a:ext cx="10972800" cy="107657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219199" y="981670"/>
              <a:ext cx="922020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Arial" pitchFamily="34" charset="0"/>
                </a:rPr>
                <a:t>A business model describes how your organization </a:t>
              </a:r>
              <a:r>
                <a: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Arial" pitchFamily="34" charset="0"/>
                </a:rPr>
                <a:t>creates, deliver and capture value</a:t>
              </a: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Arial" pitchFamily="34" charset="0"/>
                </a:rPr>
                <a:t>.   </a:t>
              </a:r>
            </a:p>
            <a:p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It can be described through 9 blocks, covering </a:t>
              </a:r>
              <a:r>
                <a:rPr lang="en-US" u="sng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4 business areas</a:t>
              </a:r>
              <a:r>
                <a: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 </a:t>
              </a:r>
              <a:endPara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  <a:p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(Customers, Offer, Infrastructure, Financial viability).</a:t>
              </a:r>
              <a:endPara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-12976" y="828424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0" y="1905000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-1" y="2438400"/>
            <a:ext cx="10820402" cy="3830304"/>
            <a:chOff x="-1" y="2494296"/>
            <a:chExt cx="10820402" cy="3830304"/>
          </a:xfrm>
        </p:grpSpPr>
        <p:grpSp>
          <p:nvGrpSpPr>
            <p:cNvPr id="94" name="Group 93"/>
            <p:cNvGrpSpPr/>
            <p:nvPr/>
          </p:nvGrpSpPr>
          <p:grpSpPr>
            <a:xfrm>
              <a:off x="-1" y="2494296"/>
              <a:ext cx="10820402" cy="3830304"/>
              <a:chOff x="-1" y="2265695"/>
              <a:chExt cx="10820402" cy="3830304"/>
            </a:xfrm>
          </p:grpSpPr>
          <p:sp>
            <p:nvSpPr>
              <p:cNvPr id="107" name="Flowchart: Extract 106"/>
              <p:cNvSpPr/>
              <p:nvPr/>
            </p:nvSpPr>
            <p:spPr>
              <a:xfrm rot="5400000">
                <a:off x="3806979" y="-917423"/>
                <a:ext cx="3206442" cy="10820402"/>
              </a:xfrm>
              <a:prstGeom prst="flowChartExtract">
                <a:avLst/>
              </a:prstGeom>
              <a:gradFill>
                <a:gsLst>
                  <a:gs pos="0">
                    <a:srgbClr val="002060"/>
                  </a:gs>
                  <a:gs pos="87000">
                    <a:srgbClr val="00B0F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+mj-lt"/>
                </a:endParaRPr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304800" y="2348492"/>
                <a:ext cx="2362199" cy="3574805"/>
              </a:xfrm>
              <a:prstGeom prst="roundRect">
                <a:avLst>
                  <a:gd name="adj" fmla="val 5655"/>
                </a:avLst>
              </a:prstGeom>
              <a:gradFill flip="none" rotWithShape="1">
                <a:gsLst>
                  <a:gs pos="0">
                    <a:schemeClr val="bg1">
                      <a:alpha val="94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innerShdw blurRad="63500" dist="50800" dir="10800000">
                  <a:schemeClr val="bg1">
                    <a:lumMod val="50000"/>
                    <a:alpha val="5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+mj-lt"/>
                </a:endParaRPr>
              </a:p>
            </p:txBody>
          </p:sp>
          <p:sp>
            <p:nvSpPr>
              <p:cNvPr id="109" name="Rounded Rectangle 108"/>
              <p:cNvSpPr/>
              <p:nvPr/>
            </p:nvSpPr>
            <p:spPr>
              <a:xfrm>
                <a:off x="2921000" y="2348492"/>
                <a:ext cx="2362199" cy="3574805"/>
              </a:xfrm>
              <a:prstGeom prst="roundRect">
                <a:avLst>
                  <a:gd name="adj" fmla="val 5655"/>
                </a:avLst>
              </a:prstGeom>
              <a:gradFill flip="none" rotWithShape="1">
                <a:gsLst>
                  <a:gs pos="0">
                    <a:schemeClr val="bg1">
                      <a:alpha val="94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innerShdw blurRad="63500" dist="50800" dir="10800000">
                  <a:schemeClr val="bg1">
                    <a:lumMod val="50000"/>
                    <a:alpha val="5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latin typeface="+mj-lt"/>
                </a:endParaRPr>
              </a:p>
            </p:txBody>
          </p:sp>
          <p:sp>
            <p:nvSpPr>
              <p:cNvPr id="110" name="Rounded Rectangle 109"/>
              <p:cNvSpPr/>
              <p:nvPr/>
            </p:nvSpPr>
            <p:spPr>
              <a:xfrm>
                <a:off x="5537200" y="2348492"/>
                <a:ext cx="2362199" cy="3574805"/>
              </a:xfrm>
              <a:prstGeom prst="roundRect">
                <a:avLst>
                  <a:gd name="adj" fmla="val 5655"/>
                </a:avLst>
              </a:prstGeom>
              <a:gradFill flip="none" rotWithShape="1">
                <a:gsLst>
                  <a:gs pos="0">
                    <a:schemeClr val="bg1">
                      <a:alpha val="94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innerShdw blurRad="63500" dist="50800" dir="10800000">
                  <a:schemeClr val="bg1">
                    <a:lumMod val="50000"/>
                    <a:alpha val="5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+mj-lt"/>
                </a:endParaRPr>
              </a:p>
            </p:txBody>
          </p:sp>
          <p:sp>
            <p:nvSpPr>
              <p:cNvPr id="111" name="Rounded Rectangle 110"/>
              <p:cNvSpPr/>
              <p:nvPr/>
            </p:nvSpPr>
            <p:spPr>
              <a:xfrm>
                <a:off x="8153401" y="2348492"/>
                <a:ext cx="2362199" cy="3574805"/>
              </a:xfrm>
              <a:prstGeom prst="roundRect">
                <a:avLst>
                  <a:gd name="adj" fmla="val 5655"/>
                </a:avLst>
              </a:prstGeom>
              <a:gradFill flip="none" rotWithShape="1">
                <a:gsLst>
                  <a:gs pos="0">
                    <a:schemeClr val="bg1">
                      <a:alpha val="94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innerShdw blurRad="63500" dist="50800" dir="10800000">
                  <a:schemeClr val="bg1">
                    <a:lumMod val="50000"/>
                    <a:alpha val="5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+mj-lt"/>
                </a:endParaRPr>
              </a:p>
            </p:txBody>
          </p:sp>
          <p:grpSp>
            <p:nvGrpSpPr>
              <p:cNvPr id="112" name="Group 111"/>
              <p:cNvGrpSpPr/>
              <p:nvPr/>
            </p:nvGrpSpPr>
            <p:grpSpPr>
              <a:xfrm>
                <a:off x="304800" y="2265697"/>
                <a:ext cx="2552701" cy="781165"/>
                <a:chOff x="1" y="1518269"/>
                <a:chExt cx="3810000" cy="670954"/>
              </a:xfrm>
            </p:grpSpPr>
            <p:sp>
              <p:nvSpPr>
                <p:cNvPr id="129" name="Right Triangle 128"/>
                <p:cNvSpPr/>
                <p:nvPr/>
              </p:nvSpPr>
              <p:spPr>
                <a:xfrm rot="5400000">
                  <a:off x="3522766" y="1901988"/>
                  <a:ext cx="298730" cy="275740"/>
                </a:xfrm>
                <a:prstGeom prst="rtTriangle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latin typeface="+mj-lt"/>
                  </a:endParaRPr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1" y="1518269"/>
                  <a:ext cx="3810000" cy="380973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latin typeface="+mj-lt"/>
                  </a:endParaRPr>
                </a:p>
              </p:txBody>
            </p:sp>
          </p:grpSp>
          <p:grpSp>
            <p:nvGrpSpPr>
              <p:cNvPr id="113" name="Group 112"/>
              <p:cNvGrpSpPr/>
              <p:nvPr/>
            </p:nvGrpSpPr>
            <p:grpSpPr>
              <a:xfrm>
                <a:off x="2921000" y="2265697"/>
                <a:ext cx="2552701" cy="781165"/>
                <a:chOff x="1" y="1518269"/>
                <a:chExt cx="3810000" cy="670954"/>
              </a:xfrm>
            </p:grpSpPr>
            <p:sp>
              <p:nvSpPr>
                <p:cNvPr id="127" name="Right Triangle 126"/>
                <p:cNvSpPr/>
                <p:nvPr/>
              </p:nvSpPr>
              <p:spPr>
                <a:xfrm rot="5400000">
                  <a:off x="3522766" y="1901988"/>
                  <a:ext cx="298730" cy="275740"/>
                </a:xfrm>
                <a:prstGeom prst="rtTriangle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latin typeface="+mj-lt"/>
                  </a:endParaRPr>
                </a:p>
              </p:txBody>
            </p:sp>
            <p:sp>
              <p:nvSpPr>
                <p:cNvPr id="128" name="Rectangle 127"/>
                <p:cNvSpPr/>
                <p:nvPr/>
              </p:nvSpPr>
              <p:spPr>
                <a:xfrm>
                  <a:off x="1" y="1518269"/>
                  <a:ext cx="3810000" cy="380973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latin typeface="+mj-lt"/>
                  </a:endParaRPr>
                </a:p>
              </p:txBody>
            </p:sp>
          </p:grpSp>
          <p:grpSp>
            <p:nvGrpSpPr>
              <p:cNvPr id="114" name="Group 113"/>
              <p:cNvGrpSpPr/>
              <p:nvPr/>
            </p:nvGrpSpPr>
            <p:grpSpPr>
              <a:xfrm>
                <a:off x="5539179" y="2265696"/>
                <a:ext cx="2552701" cy="797759"/>
                <a:chOff x="1" y="1504016"/>
                <a:chExt cx="3810000" cy="685207"/>
              </a:xfrm>
            </p:grpSpPr>
            <p:sp>
              <p:nvSpPr>
                <p:cNvPr id="125" name="Right Triangle 124"/>
                <p:cNvSpPr/>
                <p:nvPr/>
              </p:nvSpPr>
              <p:spPr>
                <a:xfrm rot="5400000">
                  <a:off x="3522766" y="1901988"/>
                  <a:ext cx="298730" cy="275740"/>
                </a:xfrm>
                <a:prstGeom prst="rtTriangle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latin typeface="+mj-lt"/>
                  </a:endParaRPr>
                </a:p>
              </p:txBody>
            </p:sp>
            <p:sp>
              <p:nvSpPr>
                <p:cNvPr id="126" name="Rectangle 125"/>
                <p:cNvSpPr/>
                <p:nvPr/>
              </p:nvSpPr>
              <p:spPr>
                <a:xfrm>
                  <a:off x="1" y="1504016"/>
                  <a:ext cx="3810000" cy="395226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latin typeface="+mj-lt"/>
                  </a:endParaRPr>
                </a:p>
              </p:txBody>
            </p:sp>
          </p:grpSp>
          <p:grpSp>
            <p:nvGrpSpPr>
              <p:cNvPr id="115" name="Group 114"/>
              <p:cNvGrpSpPr/>
              <p:nvPr/>
            </p:nvGrpSpPr>
            <p:grpSpPr>
              <a:xfrm>
                <a:off x="8153401" y="2265695"/>
                <a:ext cx="2552701" cy="797760"/>
                <a:chOff x="1" y="1504015"/>
                <a:chExt cx="3810000" cy="685208"/>
              </a:xfrm>
            </p:grpSpPr>
            <p:sp>
              <p:nvSpPr>
                <p:cNvPr id="123" name="Right Triangle 122"/>
                <p:cNvSpPr/>
                <p:nvPr/>
              </p:nvSpPr>
              <p:spPr>
                <a:xfrm rot="5400000">
                  <a:off x="3522766" y="1901988"/>
                  <a:ext cx="298730" cy="275740"/>
                </a:xfrm>
                <a:prstGeom prst="rtTriangle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latin typeface="+mj-lt"/>
                  </a:endParaRPr>
                </a:p>
              </p:txBody>
            </p:sp>
            <p:sp>
              <p:nvSpPr>
                <p:cNvPr id="124" name="Rectangle 123"/>
                <p:cNvSpPr/>
                <p:nvPr/>
              </p:nvSpPr>
              <p:spPr>
                <a:xfrm>
                  <a:off x="1" y="1504015"/>
                  <a:ext cx="3810000" cy="395227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latin typeface="+mj-lt"/>
                  </a:endParaRPr>
                </a:p>
              </p:txBody>
            </p:sp>
          </p:grpSp>
          <p:sp>
            <p:nvSpPr>
              <p:cNvPr id="116" name="Rectangle 115"/>
              <p:cNvSpPr/>
              <p:nvPr/>
            </p:nvSpPr>
            <p:spPr>
              <a:xfrm>
                <a:off x="3638731" y="2302807"/>
                <a:ext cx="93326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bg1"/>
                    </a:solidFill>
                    <a:latin typeface="+mj-lt"/>
                  </a:rPr>
                  <a:t>2. OFFER</a:t>
                </a:r>
                <a:endParaRPr lang="en-US" sz="16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5774840" y="2302807"/>
                <a:ext cx="192136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bg1"/>
                    </a:solidFill>
                    <a:latin typeface="+mj-lt"/>
                  </a:rPr>
                  <a:t>3. INFRASTRUCTURE</a:t>
                </a:r>
                <a:endParaRPr lang="en-US" sz="16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8293517" y="2302807"/>
                <a:ext cx="22220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bg1"/>
                    </a:solidFill>
                    <a:latin typeface="+mj-lt"/>
                  </a:rPr>
                  <a:t>4. FINANCIAL  VIABILITY</a:t>
                </a:r>
                <a:endParaRPr lang="en-US" sz="16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539339" y="3082442"/>
                <a:ext cx="1975261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- Your customer segments</a:t>
                </a:r>
              </a:p>
              <a:p>
                <a:r>
                  <a: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/>
                </a:r>
                <a:br>
                  <a: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- Your customer relationship </a:t>
                </a:r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model: </a:t>
                </a:r>
                <a:r>
                  <a: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how you </a:t>
                </a:r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find, acquire and build </a:t>
                </a:r>
                <a:r>
                  <a: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relationship with </a:t>
                </a:r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them</a:t>
                </a: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3118445" y="3066633"/>
                <a:ext cx="2164754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- Your activities</a:t>
                </a:r>
              </a:p>
              <a:p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/>
                </a:r>
                <a:b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</a:br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- Your value proposition: the products / services you offer that create value for your customer and why they’re unique</a:t>
                </a:r>
              </a:p>
              <a:p>
                <a:r>
                  <a: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/>
                </a:r>
                <a:br>
                  <a: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</a:br>
                <a:endPara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5785446" y="3066633"/>
                <a:ext cx="2063154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- Your partners</a:t>
                </a:r>
                <a:b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</a:br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/>
                </a:r>
                <a:b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</a:br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- Your key resources: physical, intellectual, human and financial</a:t>
                </a:r>
              </a:p>
              <a:p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/>
                </a:r>
                <a:b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</a:br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- The channels: how you reach customers</a:t>
                </a:r>
                <a:endPara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8305800" y="3066633"/>
                <a:ext cx="2133600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- Revenue stream: how you make money</a:t>
                </a:r>
              </a:p>
              <a:p>
                <a:endPara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endParaRPr>
              </a:p>
              <a:p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- Cost structure: all the costs incurred in your business operation</a:t>
                </a:r>
              </a:p>
              <a:p>
                <a:pPr marL="285750" indent="-285750">
                  <a:buFontTx/>
                  <a:buChar char="-"/>
                </a:pPr>
                <a:endPara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136" name="Rectangle 135"/>
            <p:cNvSpPr/>
            <p:nvPr/>
          </p:nvSpPr>
          <p:spPr>
            <a:xfrm>
              <a:off x="762000" y="2531408"/>
              <a:ext cx="14543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+mj-lt"/>
                </a:rPr>
                <a:t>1. CUSTOMERS</a:t>
              </a:r>
              <a:endParaRPr lang="en-US" sz="16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2194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2976" y="228600"/>
            <a:ext cx="10985776" cy="474897"/>
            <a:chOff x="-12976" y="828424"/>
            <a:chExt cx="10985776" cy="1076576"/>
          </a:xfrm>
        </p:grpSpPr>
        <p:sp>
          <p:nvSpPr>
            <p:cNvPr id="5" name="Rectangle 4"/>
            <p:cNvSpPr/>
            <p:nvPr/>
          </p:nvSpPr>
          <p:spPr>
            <a:xfrm>
              <a:off x="0" y="828424"/>
              <a:ext cx="10972800" cy="107657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-12976" y="828424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0" y="1905000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66477" y="990600"/>
            <a:ext cx="10672064" cy="5215452"/>
            <a:chOff x="166477" y="1371600"/>
            <a:chExt cx="10672064" cy="5215452"/>
          </a:xfrm>
        </p:grpSpPr>
        <p:sp>
          <p:nvSpPr>
            <p:cNvPr id="10" name="Rectangle 9"/>
            <p:cNvSpPr/>
            <p:nvPr/>
          </p:nvSpPr>
          <p:spPr>
            <a:xfrm>
              <a:off x="166477" y="1371600"/>
              <a:ext cx="1967123" cy="3352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33600" y="1382030"/>
              <a:ext cx="2008513" cy="1676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33600" y="3048000"/>
              <a:ext cx="2008513" cy="1676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142114" y="1371600"/>
              <a:ext cx="2148862" cy="3352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290975" y="1371600"/>
              <a:ext cx="2214395" cy="1676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90975" y="3048000"/>
              <a:ext cx="2214395" cy="1676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505369" y="1371600"/>
              <a:ext cx="2333171" cy="33527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66477" y="4724400"/>
              <a:ext cx="5410636" cy="18626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577112" y="4724400"/>
              <a:ext cx="5261429" cy="18626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290975" y="1371602"/>
              <a:ext cx="2214395" cy="49275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290975" y="3057524"/>
              <a:ext cx="2214395" cy="476251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505370" y="1371600"/>
              <a:ext cx="2333170" cy="492761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142114" y="1371600"/>
              <a:ext cx="2148861" cy="492761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133602" y="1371600"/>
              <a:ext cx="2008511" cy="492761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66478" y="1371601"/>
              <a:ext cx="1967122" cy="49276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133601" y="3058430"/>
              <a:ext cx="2008512" cy="476251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577113" y="4725306"/>
              <a:ext cx="5261428" cy="476251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66478" y="4725306"/>
              <a:ext cx="5410636" cy="476251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33872" y="1489843"/>
              <a:ext cx="169972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KEY ACTIVITIES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385975" y="1486393"/>
              <a:ext cx="198119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VALUE PROPOSITION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290976" y="1492467"/>
              <a:ext cx="221439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CUSTOMER RELATIONSHIP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8610600" y="1489842"/>
              <a:ext cx="197885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CUSTOMER SEGMENTS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557175" y="1486393"/>
              <a:ext cx="158493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KEY PARTNERS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404775" y="3129068"/>
              <a:ext cx="138050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KEY RESOURCES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595776" y="3124200"/>
              <a:ext cx="98777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CHANNELS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57200" y="4800600"/>
              <a:ext cx="1490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COST STRUCTURE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867400" y="4800600"/>
              <a:ext cx="15561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REVENUE STREAM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7" name="Rectangle 36"/>
          <p:cNvSpPr/>
          <p:nvPr/>
        </p:nvSpPr>
        <p:spPr>
          <a:xfrm>
            <a:off x="513591" y="6290846"/>
            <a:ext cx="100020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REFERENCE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http://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www.businessmodelgeneration.com/canvas/bmc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66476" y="990600"/>
            <a:ext cx="5410636" cy="5181600"/>
          </a:xfrm>
          <a:prstGeom prst="rect">
            <a:avLst/>
          </a:prstGeom>
          <a:solidFill>
            <a:srgbClr val="99FF33">
              <a:alpha val="3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/>
          </a:p>
        </p:txBody>
      </p:sp>
      <p:sp>
        <p:nvSpPr>
          <p:cNvPr id="39" name="Rectangle 38"/>
          <p:cNvSpPr/>
          <p:nvPr/>
        </p:nvSpPr>
        <p:spPr>
          <a:xfrm>
            <a:off x="5577114" y="1001030"/>
            <a:ext cx="5261426" cy="5171170"/>
          </a:xfrm>
          <a:prstGeom prst="rect">
            <a:avLst/>
          </a:prstGeom>
          <a:solidFill>
            <a:schemeClr val="accent5">
              <a:lumMod val="20000"/>
              <a:lumOff val="80000"/>
              <a:alpha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/>
          </a:p>
        </p:txBody>
      </p:sp>
      <p:sp>
        <p:nvSpPr>
          <p:cNvPr id="40" name="Rectangle 39"/>
          <p:cNvSpPr/>
          <p:nvPr/>
        </p:nvSpPr>
        <p:spPr>
          <a:xfrm>
            <a:off x="1295400" y="3301425"/>
            <a:ext cx="2486611" cy="584775"/>
          </a:xfrm>
          <a:prstGeom prst="rect">
            <a:avLst/>
          </a:prstGeom>
          <a:solidFill>
            <a:srgbClr val="33CC33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EFFICIENCY</a:t>
            </a:r>
            <a:endParaRPr lang="en-US" sz="32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162800" y="3292261"/>
            <a:ext cx="2486611" cy="584775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VALUE</a:t>
            </a:r>
            <a:endParaRPr lang="en-US" sz="32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155372" y="292799"/>
            <a:ext cx="63790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The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B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usiness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M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odel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C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anvas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80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09600" y="2216395"/>
            <a:ext cx="9862147" cy="3651005"/>
            <a:chOff x="609600" y="2216395"/>
            <a:chExt cx="9862147" cy="3651005"/>
          </a:xfrm>
        </p:grpSpPr>
        <p:sp>
          <p:nvSpPr>
            <p:cNvPr id="9" name="Rounded Rectangle 8"/>
            <p:cNvSpPr/>
            <p:nvPr/>
          </p:nvSpPr>
          <p:spPr>
            <a:xfrm>
              <a:off x="3581400" y="2292595"/>
              <a:ext cx="6705600" cy="3574805"/>
            </a:xfrm>
            <a:prstGeom prst="roundRect">
              <a:avLst>
                <a:gd name="adj" fmla="val 5655"/>
              </a:avLst>
            </a:prstGeom>
            <a:gradFill flip="none" rotWithShape="1">
              <a:gsLst>
                <a:gs pos="0">
                  <a:schemeClr val="bg1">
                    <a:alpha val="94000"/>
                  </a:schemeClr>
                </a:gs>
                <a:gs pos="97000">
                  <a:schemeClr val="bg1">
                    <a:lumMod val="8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innerShdw blurRad="63500" dist="50800" dir="10800000">
                <a:schemeClr val="bg1">
                  <a:lumMod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81400" y="2292595"/>
              <a:ext cx="6890347" cy="5418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  <p:sp>
          <p:nvSpPr>
            <p:cNvPr id="11" name="Right Triangle 10"/>
            <p:cNvSpPr/>
            <p:nvPr/>
          </p:nvSpPr>
          <p:spPr>
            <a:xfrm rot="5400000">
              <a:off x="10205474" y="2915930"/>
              <a:ext cx="347799" cy="184746"/>
            </a:xfrm>
            <a:prstGeom prst="rt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837104" y="2321544"/>
              <a:ext cx="553549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+mj-lt"/>
                </a:rPr>
                <a:t>1. CUSTOMER SEGMENTS</a:t>
              </a:r>
              <a:endParaRPr lang="en-US" sz="2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66131" y="2986779"/>
              <a:ext cx="6344669" cy="25853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The different groups of people your company aims to reach and </a:t>
              </a: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serve:</a:t>
              </a:r>
              <a:endParaRPr 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 </a:t>
              </a:r>
              <a:endPara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en-US" b="1" dirty="0" smtClean="0">
                  <a:solidFill>
                    <a:srgbClr val="0070C0"/>
                  </a:solidFill>
                </a:rPr>
                <a:t>a) Mass market</a:t>
              </a:r>
              <a:r>
                <a:rPr lang="en-US" dirty="0" smtClean="0">
                  <a:solidFill>
                    <a:srgbClr val="0070C0"/>
                  </a:solidFill>
                </a:rPr>
                <a:t>:</a:t>
              </a: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one large group with similar needs / problems (e.g. hypermarkets)</a:t>
              </a:r>
              <a:b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lang="en-US" b="1" dirty="0" smtClean="0">
                  <a:solidFill>
                    <a:srgbClr val="0070C0"/>
                  </a:solidFill>
                </a:rPr>
                <a:t>b) Niche</a:t>
              </a:r>
              <a:r>
                <a:rPr lang="en-US" dirty="0" smtClean="0">
                  <a:solidFill>
                    <a:srgbClr val="0070C0"/>
                  </a:solidFill>
                </a:rPr>
                <a:t>: </a:t>
              </a: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specific / specialized customer segments (e.g. Porsche)</a:t>
              </a:r>
            </a:p>
            <a:p>
              <a:r>
                <a:rPr lang="en-US" b="1" dirty="0" smtClean="0">
                  <a:solidFill>
                    <a:srgbClr val="0070C0"/>
                  </a:solidFill>
                </a:rPr>
                <a:t>c) Segmented</a:t>
              </a:r>
              <a:r>
                <a:rPr lang="en-US" dirty="0" smtClean="0">
                  <a:solidFill>
                    <a:srgbClr val="0070C0"/>
                  </a:solidFill>
                </a:rPr>
                <a:t>: </a:t>
              </a: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slightly different needs / problems (e.g. medical)</a:t>
              </a:r>
            </a:p>
            <a:p>
              <a:r>
                <a:rPr lang="en-US" b="1" dirty="0" smtClean="0">
                  <a:solidFill>
                    <a:srgbClr val="0070C0"/>
                  </a:solidFill>
                </a:rPr>
                <a:t>d) Diversified</a:t>
              </a:r>
              <a:r>
                <a:rPr lang="en-US" dirty="0" smtClean="0">
                  <a:solidFill>
                    <a:srgbClr val="0070C0"/>
                  </a:solidFill>
                </a:rPr>
                <a:t>:</a:t>
              </a: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very different needs / problems (e.g. Amazon)</a:t>
              </a:r>
            </a:p>
            <a:p>
              <a:r>
                <a:rPr lang="en-US" b="1" dirty="0" smtClean="0">
                  <a:solidFill>
                    <a:srgbClr val="0070C0"/>
                  </a:solidFill>
                </a:rPr>
                <a:t>e) Multi-side platform</a:t>
              </a:r>
              <a:r>
                <a:rPr lang="en-US" dirty="0" smtClean="0">
                  <a:solidFill>
                    <a:srgbClr val="0070C0"/>
                  </a:solidFill>
                </a:rPr>
                <a:t>: </a:t>
              </a: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interdependent customers (e.g. Visa)</a:t>
              </a:r>
              <a:endParaRPr 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609600" y="2216395"/>
              <a:ext cx="2529246" cy="2584974"/>
              <a:chOff x="609600" y="2216395"/>
              <a:chExt cx="2529246" cy="2584974"/>
            </a:xfrm>
          </p:grpSpPr>
          <p:sp>
            <p:nvSpPr>
              <p:cNvPr id="15" name="Flowchart: Connector 14"/>
              <p:cNvSpPr/>
              <p:nvPr/>
            </p:nvSpPr>
            <p:spPr>
              <a:xfrm>
                <a:off x="609600" y="2216395"/>
                <a:ext cx="757358" cy="748550"/>
              </a:xfrm>
              <a:prstGeom prst="flowChartConnector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14498" y="2395291"/>
                <a:ext cx="315566" cy="319812"/>
              </a:xfrm>
              <a:prstGeom prst="rect">
                <a:avLst/>
              </a:prstGeom>
              <a:noFill/>
            </p:spPr>
          </p:pic>
          <p:grpSp>
            <p:nvGrpSpPr>
              <p:cNvPr id="17" name="Group 16"/>
              <p:cNvGrpSpPr/>
              <p:nvPr/>
            </p:nvGrpSpPr>
            <p:grpSpPr>
              <a:xfrm>
                <a:off x="1513681" y="2216395"/>
                <a:ext cx="757358" cy="748550"/>
                <a:chOff x="2057400" y="1272621"/>
                <a:chExt cx="731520" cy="731520"/>
              </a:xfrm>
              <a:solidFill>
                <a:schemeClr val="bg1">
                  <a:lumMod val="50000"/>
                </a:schemeClr>
              </a:solidFill>
            </p:grpSpPr>
            <p:grpSp>
              <p:nvGrpSpPr>
                <p:cNvPr id="52" name="Group 51"/>
                <p:cNvGrpSpPr/>
                <p:nvPr/>
              </p:nvGrpSpPr>
              <p:grpSpPr>
                <a:xfrm>
                  <a:off x="2057400" y="1272621"/>
                  <a:ext cx="731520" cy="731520"/>
                  <a:chOff x="1082040" y="2375535"/>
                  <a:chExt cx="1828800" cy="1828800"/>
                </a:xfrm>
                <a:grpFill/>
              </p:grpSpPr>
              <p:sp>
                <p:nvSpPr>
                  <p:cNvPr id="54" name="Flowchart: Connector 53"/>
                  <p:cNvSpPr/>
                  <p:nvPr/>
                </p:nvSpPr>
                <p:spPr>
                  <a:xfrm>
                    <a:off x="1082040" y="2375535"/>
                    <a:ext cx="1828800" cy="182880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Flowchart: Connector 54"/>
                  <p:cNvSpPr/>
                  <p:nvPr/>
                </p:nvSpPr>
                <p:spPr>
                  <a:xfrm>
                    <a:off x="1219200" y="2512695"/>
                    <a:ext cx="1554480" cy="155448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pic>
              <p:nvPicPr>
                <p:cNvPr id="53" name="Picture 52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9502" y="1474660"/>
                  <a:ext cx="280279" cy="327442"/>
                </a:xfrm>
                <a:prstGeom prst="rect">
                  <a:avLst/>
                </a:prstGeom>
                <a:grpFill/>
              </p:spPr>
            </p:pic>
          </p:grpSp>
          <p:grpSp>
            <p:nvGrpSpPr>
              <p:cNvPr id="18" name="Group 17"/>
              <p:cNvGrpSpPr/>
              <p:nvPr/>
            </p:nvGrpSpPr>
            <p:grpSpPr>
              <a:xfrm>
                <a:off x="2381488" y="2216395"/>
                <a:ext cx="757358" cy="748550"/>
                <a:chOff x="3023218" y="1321978"/>
                <a:chExt cx="731520" cy="731520"/>
              </a:xfrm>
              <a:solidFill>
                <a:schemeClr val="bg1">
                  <a:lumMod val="50000"/>
                </a:schemeClr>
              </a:solidFill>
            </p:grpSpPr>
            <p:grpSp>
              <p:nvGrpSpPr>
                <p:cNvPr id="48" name="Group 47"/>
                <p:cNvGrpSpPr/>
                <p:nvPr/>
              </p:nvGrpSpPr>
              <p:grpSpPr>
                <a:xfrm>
                  <a:off x="3023218" y="1321978"/>
                  <a:ext cx="731520" cy="731520"/>
                  <a:chOff x="1082040" y="2375535"/>
                  <a:chExt cx="1828800" cy="1828800"/>
                </a:xfrm>
                <a:grpFill/>
              </p:grpSpPr>
              <p:sp>
                <p:nvSpPr>
                  <p:cNvPr id="50" name="Flowchart: Connector 49"/>
                  <p:cNvSpPr/>
                  <p:nvPr/>
                </p:nvSpPr>
                <p:spPr>
                  <a:xfrm>
                    <a:off x="1082040" y="2375535"/>
                    <a:ext cx="1828800" cy="182880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Flowchart: Connector 50"/>
                  <p:cNvSpPr/>
                  <p:nvPr/>
                </p:nvSpPr>
                <p:spPr>
                  <a:xfrm>
                    <a:off x="1219200" y="2512695"/>
                    <a:ext cx="1554480" cy="155448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49" name="Picture 48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74678" y="1513575"/>
                  <a:ext cx="278995" cy="278995"/>
                </a:xfrm>
                <a:prstGeom prst="rect">
                  <a:avLst/>
                </a:prstGeom>
                <a:grpFill/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609600" y="3131892"/>
                <a:ext cx="757358" cy="748550"/>
                <a:chOff x="3967132" y="1328074"/>
                <a:chExt cx="731520" cy="731520"/>
              </a:xfrm>
              <a:solidFill>
                <a:schemeClr val="bg1">
                  <a:lumMod val="50000"/>
                </a:schemeClr>
              </a:solidFill>
            </p:grpSpPr>
            <p:grpSp>
              <p:nvGrpSpPr>
                <p:cNvPr id="44" name="Group 43"/>
                <p:cNvGrpSpPr/>
                <p:nvPr/>
              </p:nvGrpSpPr>
              <p:grpSpPr>
                <a:xfrm>
                  <a:off x="3967132" y="1328074"/>
                  <a:ext cx="731520" cy="731520"/>
                  <a:chOff x="1082040" y="2375535"/>
                  <a:chExt cx="1828800" cy="1828800"/>
                </a:xfrm>
                <a:grpFill/>
              </p:grpSpPr>
              <p:sp>
                <p:nvSpPr>
                  <p:cNvPr id="46" name="Flowchart: Connector 45"/>
                  <p:cNvSpPr/>
                  <p:nvPr/>
                </p:nvSpPr>
                <p:spPr>
                  <a:xfrm>
                    <a:off x="1082040" y="2375535"/>
                    <a:ext cx="1828800" cy="182880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Flowchart: Connector 46"/>
                  <p:cNvSpPr/>
                  <p:nvPr/>
                </p:nvSpPr>
                <p:spPr>
                  <a:xfrm>
                    <a:off x="1219200" y="2512695"/>
                    <a:ext cx="1554480" cy="155448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5" name="Heart 44"/>
                <p:cNvSpPr/>
                <p:nvPr/>
              </p:nvSpPr>
              <p:spPr>
                <a:xfrm>
                  <a:off x="4204753" y="1585885"/>
                  <a:ext cx="269240" cy="246378"/>
                </a:xfrm>
                <a:prstGeom prst="hear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1513681" y="3131892"/>
                <a:ext cx="757358" cy="748550"/>
                <a:chOff x="5006773" y="1343314"/>
                <a:chExt cx="731520" cy="731520"/>
              </a:xfrm>
              <a:solidFill>
                <a:schemeClr val="bg1">
                  <a:lumMod val="50000"/>
                </a:schemeClr>
              </a:solidFill>
            </p:grpSpPr>
            <p:grpSp>
              <p:nvGrpSpPr>
                <p:cNvPr id="40" name="Group 39"/>
                <p:cNvGrpSpPr/>
                <p:nvPr/>
              </p:nvGrpSpPr>
              <p:grpSpPr>
                <a:xfrm>
                  <a:off x="5006773" y="1343314"/>
                  <a:ext cx="731520" cy="731520"/>
                  <a:chOff x="1082040" y="2375535"/>
                  <a:chExt cx="1828800" cy="1828800"/>
                </a:xfrm>
                <a:grpFill/>
              </p:grpSpPr>
              <p:sp>
                <p:nvSpPr>
                  <p:cNvPr id="42" name="Flowchart: Connector 41"/>
                  <p:cNvSpPr/>
                  <p:nvPr/>
                </p:nvSpPr>
                <p:spPr>
                  <a:xfrm>
                    <a:off x="1082040" y="2375535"/>
                    <a:ext cx="1828800" cy="182880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Flowchart: Connector 42"/>
                  <p:cNvSpPr/>
                  <p:nvPr/>
                </p:nvSpPr>
                <p:spPr>
                  <a:xfrm>
                    <a:off x="1219200" y="2512695"/>
                    <a:ext cx="1554480" cy="155448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41" name="Picture 40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06329" y="1536128"/>
                  <a:ext cx="345891" cy="345891"/>
                </a:xfrm>
                <a:prstGeom prst="rect">
                  <a:avLst/>
                </a:prstGeom>
                <a:grpFill/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2381488" y="3131892"/>
                <a:ext cx="757358" cy="748550"/>
                <a:chOff x="6038766" y="1295400"/>
                <a:chExt cx="731520" cy="731520"/>
              </a:xfrm>
              <a:solidFill>
                <a:schemeClr val="bg1">
                  <a:lumMod val="50000"/>
                </a:schemeClr>
              </a:solidFill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6038766" y="1295400"/>
                  <a:ext cx="731520" cy="731520"/>
                  <a:chOff x="1082040" y="2375535"/>
                  <a:chExt cx="1828800" cy="1828800"/>
                </a:xfrm>
                <a:grpFill/>
              </p:grpSpPr>
              <p:sp>
                <p:nvSpPr>
                  <p:cNvPr id="38" name="Flowchart: Connector 37"/>
                  <p:cNvSpPr/>
                  <p:nvPr/>
                </p:nvSpPr>
                <p:spPr>
                  <a:xfrm>
                    <a:off x="1082040" y="2375535"/>
                    <a:ext cx="1828800" cy="182880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Flowchart: Connector 38"/>
                  <p:cNvSpPr/>
                  <p:nvPr/>
                </p:nvSpPr>
                <p:spPr>
                  <a:xfrm>
                    <a:off x="1219200" y="2512695"/>
                    <a:ext cx="1554480" cy="155448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37" name="Picture 36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54096" y="1553211"/>
                  <a:ext cx="278994" cy="278994"/>
                </a:xfrm>
                <a:prstGeom prst="rect">
                  <a:avLst/>
                </a:prstGeom>
                <a:grpFill/>
              </p:spPr>
            </p:pic>
          </p:grpSp>
          <p:grpSp>
            <p:nvGrpSpPr>
              <p:cNvPr id="22" name="Group 21"/>
              <p:cNvGrpSpPr/>
              <p:nvPr/>
            </p:nvGrpSpPr>
            <p:grpSpPr>
              <a:xfrm>
                <a:off x="609600" y="4052819"/>
                <a:ext cx="757358" cy="748550"/>
                <a:chOff x="7074026" y="1335997"/>
                <a:chExt cx="731520" cy="731520"/>
              </a:xfrm>
              <a:solidFill>
                <a:schemeClr val="bg1">
                  <a:lumMod val="50000"/>
                </a:schemeClr>
              </a:solidFill>
            </p:grpSpPr>
            <p:grpSp>
              <p:nvGrpSpPr>
                <p:cNvPr id="32" name="Group 31"/>
                <p:cNvGrpSpPr/>
                <p:nvPr/>
              </p:nvGrpSpPr>
              <p:grpSpPr>
                <a:xfrm>
                  <a:off x="7074026" y="1335997"/>
                  <a:ext cx="731520" cy="731520"/>
                  <a:chOff x="1082040" y="2375535"/>
                  <a:chExt cx="1828800" cy="1828800"/>
                </a:xfrm>
                <a:grpFill/>
              </p:grpSpPr>
              <p:sp>
                <p:nvSpPr>
                  <p:cNvPr id="34" name="Flowchart: Connector 33"/>
                  <p:cNvSpPr/>
                  <p:nvPr/>
                </p:nvSpPr>
                <p:spPr>
                  <a:xfrm>
                    <a:off x="1082040" y="2375535"/>
                    <a:ext cx="1828800" cy="182880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Flowchart: Connector 34"/>
                  <p:cNvSpPr/>
                  <p:nvPr/>
                </p:nvSpPr>
                <p:spPr>
                  <a:xfrm>
                    <a:off x="1219200" y="2512695"/>
                    <a:ext cx="1554480" cy="155448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33" name="Content Placeholder 11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249286" y="1525950"/>
                  <a:ext cx="381000" cy="381000"/>
                </a:xfrm>
                <a:prstGeom prst="rect">
                  <a:avLst/>
                </a:prstGeom>
                <a:grpFill/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1513681" y="4052819"/>
                <a:ext cx="757358" cy="748550"/>
                <a:chOff x="8153400" y="1386629"/>
                <a:chExt cx="731520" cy="731520"/>
              </a:xfrm>
              <a:solidFill>
                <a:schemeClr val="bg1">
                  <a:lumMod val="50000"/>
                </a:schemeClr>
              </a:solidFill>
            </p:grpSpPr>
            <p:grpSp>
              <p:nvGrpSpPr>
                <p:cNvPr id="28" name="Group 27"/>
                <p:cNvGrpSpPr/>
                <p:nvPr/>
              </p:nvGrpSpPr>
              <p:grpSpPr>
                <a:xfrm>
                  <a:off x="8153400" y="1386629"/>
                  <a:ext cx="731520" cy="731520"/>
                  <a:chOff x="1082040" y="2375535"/>
                  <a:chExt cx="1828800" cy="1828800"/>
                </a:xfrm>
                <a:grpFill/>
              </p:grpSpPr>
              <p:sp>
                <p:nvSpPr>
                  <p:cNvPr id="30" name="Flowchart: Connector 29"/>
                  <p:cNvSpPr/>
                  <p:nvPr/>
                </p:nvSpPr>
                <p:spPr>
                  <a:xfrm>
                    <a:off x="1082040" y="2375535"/>
                    <a:ext cx="1828800" cy="182880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Flowchart: Connector 30"/>
                  <p:cNvSpPr/>
                  <p:nvPr/>
                </p:nvSpPr>
                <p:spPr>
                  <a:xfrm>
                    <a:off x="1219200" y="2512695"/>
                    <a:ext cx="1554480" cy="1554480"/>
                  </a:xfrm>
                  <a:prstGeom prst="flowChartConnecto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387080" y="1638025"/>
                  <a:ext cx="264160" cy="264160"/>
                </a:xfrm>
                <a:prstGeom prst="rect">
                  <a:avLst/>
                </a:prstGeom>
                <a:grpFill/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2381488" y="4052819"/>
                <a:ext cx="757358" cy="748550"/>
                <a:chOff x="1082040" y="2375535"/>
                <a:chExt cx="1828800" cy="1828800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26" name="Flowchart: Connector 25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Flowchart: Connector 26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46465" y="4238680"/>
                <a:ext cx="404766" cy="404766"/>
              </a:xfrm>
              <a:prstGeom prst="rect">
                <a:avLst/>
              </a:prstGeom>
            </p:spPr>
          </p:pic>
        </p:grpSp>
      </p:grpSp>
      <p:grpSp>
        <p:nvGrpSpPr>
          <p:cNvPr id="65" name="Group 64"/>
          <p:cNvGrpSpPr/>
          <p:nvPr/>
        </p:nvGrpSpPr>
        <p:grpSpPr>
          <a:xfrm>
            <a:off x="-12976" y="228600"/>
            <a:ext cx="10985776" cy="474897"/>
            <a:chOff x="-12976" y="828424"/>
            <a:chExt cx="10985776" cy="1076576"/>
          </a:xfrm>
        </p:grpSpPr>
        <p:sp>
          <p:nvSpPr>
            <p:cNvPr id="66" name="Rectangle 65"/>
            <p:cNvSpPr/>
            <p:nvPr/>
          </p:nvSpPr>
          <p:spPr>
            <a:xfrm>
              <a:off x="0" y="828424"/>
              <a:ext cx="10972800" cy="107657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155372" y="973961"/>
              <a:ext cx="6379028" cy="9070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The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B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usiness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M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odel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C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anvas</a:t>
              </a:r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-12976" y="828424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0" y="1905000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77614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581400" y="2292596"/>
            <a:ext cx="6705600" cy="3651004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1400" y="2292595"/>
            <a:ext cx="6890347" cy="5418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" name="Right Triangle 3"/>
          <p:cNvSpPr/>
          <p:nvPr/>
        </p:nvSpPr>
        <p:spPr>
          <a:xfrm rot="5400000">
            <a:off x="10205474" y="2915930"/>
            <a:ext cx="347799" cy="184746"/>
          </a:xfrm>
          <a:prstGeom prst="rt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37104" y="2321544"/>
            <a:ext cx="5535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2. VALUE PROPOSITION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66132" y="2928878"/>
            <a:ext cx="64208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product /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services that create value for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your customer segments + the reasons why these customers would turn to your company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over another.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key elements of your value proposition are: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lvl="0"/>
            <a:r>
              <a:rPr lang="en-US" b="1" dirty="0" smtClean="0">
                <a:solidFill>
                  <a:srgbClr val="0070C0"/>
                </a:solidFill>
              </a:rPr>
              <a:t>a) Newness: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Satisfying a new set of needs (e.g. technology)</a:t>
            </a:r>
            <a:endParaRPr lang="en-US" b="1" dirty="0">
              <a:solidFill>
                <a:srgbClr val="0070C0"/>
              </a:solidFill>
            </a:endParaRPr>
          </a:p>
          <a:p>
            <a:pPr lvl="0"/>
            <a:r>
              <a:rPr lang="en-US" b="1" dirty="0" smtClean="0">
                <a:solidFill>
                  <a:srgbClr val="0070C0"/>
                </a:solidFill>
              </a:rPr>
              <a:t>b) Performance: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Improving performance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(e.g. smartphones)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/>
            <a:r>
              <a:rPr lang="en-US" b="1" dirty="0" smtClean="0">
                <a:solidFill>
                  <a:srgbClr val="0070C0"/>
                </a:solidFill>
              </a:rPr>
              <a:t>c) Customization: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Tailoring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specific needs (e.g. suit’s rental)</a:t>
            </a:r>
          </a:p>
          <a:p>
            <a:pPr lvl="0"/>
            <a:r>
              <a:rPr lang="en-US" b="1" dirty="0" smtClean="0">
                <a:solidFill>
                  <a:srgbClr val="0070C0"/>
                </a:solidFill>
              </a:rPr>
              <a:t>d) Design / Brand status: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Value in using a brand (e.g. fashion)</a:t>
            </a:r>
            <a:endParaRPr lang="en-US" b="1" dirty="0" smtClean="0">
              <a:solidFill>
                <a:srgbClr val="0070C0"/>
              </a:solidFill>
            </a:endParaRPr>
          </a:p>
          <a:p>
            <a:pPr lvl="0"/>
            <a:r>
              <a:rPr lang="en-US" b="1" dirty="0" smtClean="0">
                <a:solidFill>
                  <a:srgbClr val="0070C0"/>
                </a:solidFill>
              </a:rPr>
              <a:t>e) Convenience / Accessibility: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Making products accessible (iPod)</a:t>
            </a:r>
            <a:endParaRPr lang="en-US" b="1" dirty="0">
              <a:solidFill>
                <a:srgbClr val="0070C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09600" y="2216395"/>
            <a:ext cx="2529246" cy="2584974"/>
            <a:chOff x="609600" y="2216395"/>
            <a:chExt cx="2529246" cy="2584974"/>
          </a:xfrm>
        </p:grpSpPr>
        <p:sp>
          <p:nvSpPr>
            <p:cNvPr id="13" name="Flowchart: Connector 12"/>
            <p:cNvSpPr/>
            <p:nvPr/>
          </p:nvSpPr>
          <p:spPr>
            <a:xfrm>
              <a:off x="609600" y="2216395"/>
              <a:ext cx="757358" cy="748550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498" y="2395291"/>
              <a:ext cx="315566" cy="319812"/>
            </a:xfrm>
            <a:prstGeom prst="rect">
              <a:avLst/>
            </a:prstGeom>
            <a:noFill/>
          </p:spPr>
        </p:pic>
        <p:grpSp>
          <p:nvGrpSpPr>
            <p:cNvPr id="15" name="Group 14"/>
            <p:cNvGrpSpPr/>
            <p:nvPr/>
          </p:nvGrpSpPr>
          <p:grpSpPr>
            <a:xfrm>
              <a:off x="1513681" y="2216395"/>
              <a:ext cx="757358" cy="748550"/>
              <a:chOff x="2057400" y="1272621"/>
              <a:chExt cx="731520" cy="731520"/>
            </a:xfrm>
            <a:solidFill>
              <a:srgbClr val="0086EA"/>
            </a:solidFill>
          </p:grpSpPr>
          <p:sp>
            <p:nvSpPr>
              <p:cNvPr id="50" name="Flowchart: Connector 49"/>
              <p:cNvSpPr/>
              <p:nvPr/>
            </p:nvSpPr>
            <p:spPr>
              <a:xfrm>
                <a:off x="2057400" y="1272621"/>
                <a:ext cx="731520" cy="731520"/>
              </a:xfrm>
              <a:prstGeom prst="flowChartConnector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1" name="Picture 5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9502" y="1474660"/>
                <a:ext cx="280279" cy="327442"/>
              </a:xfrm>
              <a:prstGeom prst="rect">
                <a:avLst/>
              </a:prstGeom>
              <a:noFill/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2381488" y="2216395"/>
              <a:ext cx="757358" cy="748550"/>
              <a:chOff x="3023218" y="1321978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46" name="Group 45"/>
              <p:cNvGrpSpPr/>
              <p:nvPr/>
            </p:nvGrpSpPr>
            <p:grpSpPr>
              <a:xfrm>
                <a:off x="3023218" y="1321978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48" name="Flowchart: Connector 47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Flowchart: Connector 48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74678" y="1513575"/>
                <a:ext cx="278995" cy="278995"/>
              </a:xfrm>
              <a:prstGeom prst="rect">
                <a:avLst/>
              </a:prstGeom>
              <a:grpFill/>
            </p:spPr>
          </p:pic>
        </p:grpSp>
        <p:grpSp>
          <p:nvGrpSpPr>
            <p:cNvPr id="17" name="Group 16"/>
            <p:cNvGrpSpPr/>
            <p:nvPr/>
          </p:nvGrpSpPr>
          <p:grpSpPr>
            <a:xfrm>
              <a:off x="609600" y="3131892"/>
              <a:ext cx="757358" cy="748550"/>
              <a:chOff x="3967132" y="1328074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42" name="Group 41"/>
              <p:cNvGrpSpPr/>
              <p:nvPr/>
            </p:nvGrpSpPr>
            <p:grpSpPr>
              <a:xfrm>
                <a:off x="3967132" y="1328074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44" name="Flowchart: Connector 43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Flowchart: Connector 44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3" name="Heart 42"/>
              <p:cNvSpPr/>
              <p:nvPr/>
            </p:nvSpPr>
            <p:spPr>
              <a:xfrm>
                <a:off x="4204753" y="1585885"/>
                <a:ext cx="269240" cy="246378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513681" y="3131892"/>
              <a:ext cx="757358" cy="748550"/>
              <a:chOff x="5006773" y="1343314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8" name="Group 37"/>
              <p:cNvGrpSpPr/>
              <p:nvPr/>
            </p:nvGrpSpPr>
            <p:grpSpPr>
              <a:xfrm>
                <a:off x="5006773" y="1343314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40" name="Flowchart: Connector 39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Flowchart: Connector 40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06329" y="1536128"/>
                <a:ext cx="345891" cy="345891"/>
              </a:xfrm>
              <a:prstGeom prst="rect">
                <a:avLst/>
              </a:prstGeom>
              <a:grpFill/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2381488" y="3131892"/>
              <a:ext cx="757358" cy="748550"/>
              <a:chOff x="6038766" y="1295400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4" name="Group 33"/>
              <p:cNvGrpSpPr/>
              <p:nvPr/>
            </p:nvGrpSpPr>
            <p:grpSpPr>
              <a:xfrm>
                <a:off x="6038766" y="1295400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36" name="Flowchart: Connector 35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Flowchart: Connector 36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54096" y="1553211"/>
                <a:ext cx="278994" cy="278994"/>
              </a:xfrm>
              <a:prstGeom prst="rect">
                <a:avLst/>
              </a:prstGeom>
              <a:grpFill/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609600" y="4052819"/>
              <a:ext cx="757358" cy="748550"/>
              <a:chOff x="7074026" y="1335997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0" name="Group 29"/>
              <p:cNvGrpSpPr/>
              <p:nvPr/>
            </p:nvGrpSpPr>
            <p:grpSpPr>
              <a:xfrm>
                <a:off x="7074026" y="1335997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32" name="Flowchart: Connector 31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Flowchart: Connector 32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1" name="Content Placeholder 1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9286" y="1525950"/>
                <a:ext cx="381000" cy="381000"/>
              </a:xfrm>
              <a:prstGeom prst="rect">
                <a:avLst/>
              </a:prstGeom>
              <a:grpFill/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1513681" y="4052819"/>
              <a:ext cx="757358" cy="748550"/>
              <a:chOff x="8153400" y="1386629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26" name="Group 25"/>
              <p:cNvGrpSpPr/>
              <p:nvPr/>
            </p:nvGrpSpPr>
            <p:grpSpPr>
              <a:xfrm>
                <a:off x="8153400" y="1386629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28" name="Flowchart: Connector 27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Flowchart: Connector 28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7080" y="1638025"/>
                <a:ext cx="264160" cy="264160"/>
              </a:xfrm>
              <a:prstGeom prst="rect">
                <a:avLst/>
              </a:prstGeom>
              <a:grpFill/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2381488" y="4052819"/>
              <a:ext cx="757358" cy="748550"/>
              <a:chOff x="1082040" y="2375535"/>
              <a:chExt cx="1828800" cy="1828800"/>
            </a:xfrm>
            <a:solidFill>
              <a:schemeClr val="bg1">
                <a:lumMod val="50000"/>
              </a:schemeClr>
            </a:solidFill>
          </p:grpSpPr>
          <p:sp>
            <p:nvSpPr>
              <p:cNvPr id="24" name="Flowchart: Connector 23"/>
              <p:cNvSpPr/>
              <p:nvPr/>
            </p:nvSpPr>
            <p:spPr>
              <a:xfrm>
                <a:off x="1082040" y="2375535"/>
                <a:ext cx="1828800" cy="182880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lowchart: Connector 24"/>
              <p:cNvSpPr/>
              <p:nvPr/>
            </p:nvSpPr>
            <p:spPr>
              <a:xfrm>
                <a:off x="1219200" y="2512695"/>
                <a:ext cx="1554480" cy="155448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465" y="4238680"/>
              <a:ext cx="404766" cy="404766"/>
            </a:xfrm>
            <a:prstGeom prst="rect">
              <a:avLst/>
            </a:prstGeom>
          </p:spPr>
        </p:pic>
      </p:grpSp>
      <p:grpSp>
        <p:nvGrpSpPr>
          <p:cNvPr id="64" name="Group 63"/>
          <p:cNvGrpSpPr/>
          <p:nvPr/>
        </p:nvGrpSpPr>
        <p:grpSpPr>
          <a:xfrm>
            <a:off x="-12976" y="228600"/>
            <a:ext cx="10985776" cy="474897"/>
            <a:chOff x="-12976" y="828424"/>
            <a:chExt cx="10985776" cy="1076576"/>
          </a:xfrm>
        </p:grpSpPr>
        <p:sp>
          <p:nvSpPr>
            <p:cNvPr id="65" name="Rectangle 64"/>
            <p:cNvSpPr/>
            <p:nvPr/>
          </p:nvSpPr>
          <p:spPr>
            <a:xfrm>
              <a:off x="0" y="828424"/>
              <a:ext cx="10972800" cy="107657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155372" y="973961"/>
              <a:ext cx="6379028" cy="9070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The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B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usiness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M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odel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C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anvas</a:t>
              </a:r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-12976" y="828424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0" y="1905000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1647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581400" y="2292595"/>
            <a:ext cx="6705600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1400" y="2292595"/>
            <a:ext cx="6890347" cy="5418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" name="Right Triangle 3"/>
          <p:cNvSpPr/>
          <p:nvPr/>
        </p:nvSpPr>
        <p:spPr>
          <a:xfrm rot="5400000">
            <a:off x="10205474" y="2915930"/>
            <a:ext cx="347799" cy="184746"/>
          </a:xfrm>
          <a:prstGeom prst="rt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37104" y="2321544"/>
            <a:ext cx="5535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3. CHANNELS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66132" y="2986779"/>
            <a:ext cx="61922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How you reach your customers and communicate with them to deliver your value proposition. Channel types are: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0070C0"/>
                </a:solidFill>
              </a:rPr>
              <a:t>a) Direct: </a:t>
            </a:r>
            <a:r>
              <a:rPr lang="en-US" dirty="0" smtClean="0"/>
              <a:t>sales force, web, stores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b) Indirect: </a:t>
            </a:r>
            <a:r>
              <a:rPr lang="en-US" dirty="0" smtClean="0"/>
              <a:t>partners, wholesalers, distributors…</a:t>
            </a:r>
          </a:p>
          <a:p>
            <a:endParaRPr lang="en-US" dirty="0"/>
          </a:p>
          <a:p>
            <a:r>
              <a:rPr lang="en-US" dirty="0" smtClean="0"/>
              <a:t>Their functions are related to</a:t>
            </a:r>
            <a:r>
              <a:rPr lang="en-US" dirty="0"/>
              <a:t> </a:t>
            </a:r>
            <a:r>
              <a:rPr lang="en-US" dirty="0" smtClean="0"/>
              <a:t>raising awareness, helping prospects to evaluate your value proposition, providing customer support, etc.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09600" y="2216395"/>
            <a:ext cx="2529246" cy="2584974"/>
            <a:chOff x="609600" y="2216395"/>
            <a:chExt cx="2529246" cy="2584974"/>
          </a:xfrm>
        </p:grpSpPr>
        <p:sp>
          <p:nvSpPr>
            <p:cNvPr id="13" name="Flowchart: Connector 12"/>
            <p:cNvSpPr/>
            <p:nvPr/>
          </p:nvSpPr>
          <p:spPr>
            <a:xfrm>
              <a:off x="609600" y="2216395"/>
              <a:ext cx="757358" cy="748550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498" y="2395291"/>
              <a:ext cx="315566" cy="319812"/>
            </a:xfrm>
            <a:prstGeom prst="rect">
              <a:avLst/>
            </a:prstGeom>
            <a:noFill/>
          </p:spPr>
        </p:pic>
        <p:grpSp>
          <p:nvGrpSpPr>
            <p:cNvPr id="15" name="Group 14"/>
            <p:cNvGrpSpPr/>
            <p:nvPr/>
          </p:nvGrpSpPr>
          <p:grpSpPr>
            <a:xfrm>
              <a:off x="1513681" y="2216395"/>
              <a:ext cx="757358" cy="748550"/>
              <a:chOff x="2057400" y="1272621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48" name="Group 47"/>
              <p:cNvGrpSpPr/>
              <p:nvPr/>
            </p:nvGrpSpPr>
            <p:grpSpPr>
              <a:xfrm>
                <a:off x="2057400" y="1272621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50" name="Flowchart: Connector 49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Flowchart: Connector 50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9502" y="1474660"/>
                <a:ext cx="280279" cy="327442"/>
              </a:xfrm>
              <a:prstGeom prst="rect">
                <a:avLst/>
              </a:prstGeom>
              <a:grpFill/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2381488" y="2216395"/>
              <a:ext cx="757358" cy="748550"/>
              <a:chOff x="3023218" y="1321978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46" name="Flowchart: Connector 45"/>
              <p:cNvSpPr/>
              <p:nvPr/>
            </p:nvSpPr>
            <p:spPr>
              <a:xfrm>
                <a:off x="3023218" y="1321978"/>
                <a:ext cx="731520" cy="731520"/>
              </a:xfrm>
              <a:prstGeom prst="flowChartConnector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74678" y="1513575"/>
                <a:ext cx="278995" cy="278995"/>
              </a:xfrm>
              <a:prstGeom prst="rect">
                <a:avLst/>
              </a:prstGeom>
              <a:noFill/>
            </p:spPr>
          </p:pic>
        </p:grpSp>
        <p:grpSp>
          <p:nvGrpSpPr>
            <p:cNvPr id="17" name="Group 16"/>
            <p:cNvGrpSpPr/>
            <p:nvPr/>
          </p:nvGrpSpPr>
          <p:grpSpPr>
            <a:xfrm>
              <a:off x="609600" y="3131892"/>
              <a:ext cx="757358" cy="748550"/>
              <a:chOff x="3967132" y="1328074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42" name="Group 41"/>
              <p:cNvGrpSpPr/>
              <p:nvPr/>
            </p:nvGrpSpPr>
            <p:grpSpPr>
              <a:xfrm>
                <a:off x="3967132" y="1328074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44" name="Flowchart: Connector 43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Flowchart: Connector 44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3" name="Heart 42"/>
              <p:cNvSpPr/>
              <p:nvPr/>
            </p:nvSpPr>
            <p:spPr>
              <a:xfrm>
                <a:off x="4204753" y="1585885"/>
                <a:ext cx="269240" cy="246378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513681" y="3131892"/>
              <a:ext cx="757358" cy="748550"/>
              <a:chOff x="5006773" y="1343314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8" name="Group 37"/>
              <p:cNvGrpSpPr/>
              <p:nvPr/>
            </p:nvGrpSpPr>
            <p:grpSpPr>
              <a:xfrm>
                <a:off x="5006773" y="1343314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40" name="Flowchart: Connector 39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Flowchart: Connector 40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06329" y="1536128"/>
                <a:ext cx="345891" cy="345891"/>
              </a:xfrm>
              <a:prstGeom prst="rect">
                <a:avLst/>
              </a:prstGeom>
              <a:grpFill/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2381488" y="3131892"/>
              <a:ext cx="757358" cy="748550"/>
              <a:chOff x="6038766" y="1295400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4" name="Group 33"/>
              <p:cNvGrpSpPr/>
              <p:nvPr/>
            </p:nvGrpSpPr>
            <p:grpSpPr>
              <a:xfrm>
                <a:off x="6038766" y="1295400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36" name="Flowchart: Connector 35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Flowchart: Connector 36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54096" y="1553211"/>
                <a:ext cx="278994" cy="278994"/>
              </a:xfrm>
              <a:prstGeom prst="rect">
                <a:avLst/>
              </a:prstGeom>
              <a:grpFill/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609600" y="4052819"/>
              <a:ext cx="757358" cy="748550"/>
              <a:chOff x="7074026" y="1335997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0" name="Group 29"/>
              <p:cNvGrpSpPr/>
              <p:nvPr/>
            </p:nvGrpSpPr>
            <p:grpSpPr>
              <a:xfrm>
                <a:off x="7074026" y="1335997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32" name="Flowchart: Connector 31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Flowchart: Connector 32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1" name="Content Placeholder 1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9286" y="1525950"/>
                <a:ext cx="381000" cy="381000"/>
              </a:xfrm>
              <a:prstGeom prst="rect">
                <a:avLst/>
              </a:prstGeom>
              <a:grpFill/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1513681" y="4052819"/>
              <a:ext cx="757358" cy="748550"/>
              <a:chOff x="8153400" y="1386629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26" name="Group 25"/>
              <p:cNvGrpSpPr/>
              <p:nvPr/>
            </p:nvGrpSpPr>
            <p:grpSpPr>
              <a:xfrm>
                <a:off x="8153400" y="1386629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28" name="Flowchart: Connector 27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Flowchart: Connector 28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7080" y="1638025"/>
                <a:ext cx="264160" cy="264160"/>
              </a:xfrm>
              <a:prstGeom prst="rect">
                <a:avLst/>
              </a:prstGeom>
              <a:grpFill/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2381488" y="4052819"/>
              <a:ext cx="757358" cy="748550"/>
              <a:chOff x="1082040" y="2375535"/>
              <a:chExt cx="1828800" cy="1828800"/>
            </a:xfrm>
            <a:solidFill>
              <a:schemeClr val="bg1">
                <a:lumMod val="50000"/>
              </a:schemeClr>
            </a:solidFill>
          </p:grpSpPr>
          <p:sp>
            <p:nvSpPr>
              <p:cNvPr id="24" name="Flowchart: Connector 23"/>
              <p:cNvSpPr/>
              <p:nvPr/>
            </p:nvSpPr>
            <p:spPr>
              <a:xfrm>
                <a:off x="1082040" y="2375535"/>
                <a:ext cx="1828800" cy="182880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lowchart: Connector 24"/>
              <p:cNvSpPr/>
              <p:nvPr/>
            </p:nvSpPr>
            <p:spPr>
              <a:xfrm>
                <a:off x="1219200" y="2512695"/>
                <a:ext cx="1554480" cy="155448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465" y="4238680"/>
              <a:ext cx="404766" cy="404766"/>
            </a:xfrm>
            <a:prstGeom prst="rect">
              <a:avLst/>
            </a:prstGeom>
          </p:spPr>
        </p:pic>
      </p:grpSp>
      <p:grpSp>
        <p:nvGrpSpPr>
          <p:cNvPr id="52" name="Group 51"/>
          <p:cNvGrpSpPr/>
          <p:nvPr/>
        </p:nvGrpSpPr>
        <p:grpSpPr>
          <a:xfrm>
            <a:off x="-12976" y="228600"/>
            <a:ext cx="10985776" cy="474897"/>
            <a:chOff x="-12976" y="828424"/>
            <a:chExt cx="10985776" cy="1076576"/>
          </a:xfrm>
        </p:grpSpPr>
        <p:sp>
          <p:nvSpPr>
            <p:cNvPr id="53" name="Rectangle 52"/>
            <p:cNvSpPr/>
            <p:nvPr/>
          </p:nvSpPr>
          <p:spPr>
            <a:xfrm>
              <a:off x="0" y="828424"/>
              <a:ext cx="10972800" cy="107657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155372" y="973961"/>
              <a:ext cx="6379028" cy="9070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The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B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usiness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M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odel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C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anvas</a:t>
              </a:r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-12976" y="828424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0" y="1905000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86757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581400" y="2292595"/>
            <a:ext cx="6705600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1400" y="2292595"/>
            <a:ext cx="6890347" cy="5418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" name="Right Triangle 3"/>
          <p:cNvSpPr/>
          <p:nvPr/>
        </p:nvSpPr>
        <p:spPr>
          <a:xfrm rot="5400000">
            <a:off x="10205474" y="2915930"/>
            <a:ext cx="347799" cy="184746"/>
          </a:xfrm>
          <a:prstGeom prst="rt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37104" y="2321544"/>
            <a:ext cx="5535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4. CUSTOMER RELATIONSHIPS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66132" y="2986779"/>
            <a:ext cx="61160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How your company finds, acquire </a:t>
            </a:r>
            <a:r>
              <a:rPr lang="en-US" dirty="0"/>
              <a:t>and </a:t>
            </a:r>
            <a:r>
              <a:rPr lang="en-US" dirty="0" smtClean="0"/>
              <a:t>build relationship </a:t>
            </a:r>
            <a:r>
              <a:rPr lang="en-US" dirty="0"/>
              <a:t>with </a:t>
            </a:r>
            <a:r>
              <a:rPr lang="en-US" dirty="0" smtClean="0"/>
              <a:t>customers. Customer relationships are driven by the following motivations: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0070C0"/>
                </a:solidFill>
              </a:rPr>
              <a:t>a) Customers acquisition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(online/offline ads, word-of-mouth)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b) Customer retention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(newsletters, targeted promotions)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c) Boost sales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(incentives, affiliations…)</a:t>
            </a:r>
            <a:endParaRPr lang="en-US" b="1" dirty="0">
              <a:solidFill>
                <a:srgbClr val="0070C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09600" y="2216395"/>
            <a:ext cx="2529246" cy="2584974"/>
            <a:chOff x="609600" y="2216395"/>
            <a:chExt cx="2529246" cy="2584974"/>
          </a:xfrm>
        </p:grpSpPr>
        <p:sp>
          <p:nvSpPr>
            <p:cNvPr id="13" name="Flowchart: Connector 12"/>
            <p:cNvSpPr/>
            <p:nvPr/>
          </p:nvSpPr>
          <p:spPr>
            <a:xfrm>
              <a:off x="609600" y="2216395"/>
              <a:ext cx="757358" cy="748550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498" y="2395291"/>
              <a:ext cx="315566" cy="319812"/>
            </a:xfrm>
            <a:prstGeom prst="rect">
              <a:avLst/>
            </a:prstGeom>
            <a:noFill/>
          </p:spPr>
        </p:pic>
        <p:grpSp>
          <p:nvGrpSpPr>
            <p:cNvPr id="15" name="Group 14"/>
            <p:cNvGrpSpPr/>
            <p:nvPr/>
          </p:nvGrpSpPr>
          <p:grpSpPr>
            <a:xfrm>
              <a:off x="1513681" y="2216395"/>
              <a:ext cx="757358" cy="748550"/>
              <a:chOff x="2057400" y="1272621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46" name="Group 45"/>
              <p:cNvGrpSpPr/>
              <p:nvPr/>
            </p:nvGrpSpPr>
            <p:grpSpPr>
              <a:xfrm>
                <a:off x="2057400" y="1272621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48" name="Flowchart: Connector 47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Flowchart: Connector 48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9502" y="1474660"/>
                <a:ext cx="280279" cy="327442"/>
              </a:xfrm>
              <a:prstGeom prst="rect">
                <a:avLst/>
              </a:prstGeom>
              <a:grpFill/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2381488" y="2216395"/>
              <a:ext cx="757358" cy="748550"/>
              <a:chOff x="3023218" y="1321978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44" name="Flowchart: Connector 43"/>
              <p:cNvSpPr/>
              <p:nvPr/>
            </p:nvSpPr>
            <p:spPr>
              <a:xfrm>
                <a:off x="3023218" y="1321978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5" name="Picture 4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74678" y="1513575"/>
                <a:ext cx="278995" cy="278995"/>
              </a:xfrm>
              <a:prstGeom prst="rect">
                <a:avLst/>
              </a:prstGeom>
              <a:noFill/>
            </p:spPr>
          </p:pic>
        </p:grpSp>
        <p:grpSp>
          <p:nvGrpSpPr>
            <p:cNvPr id="17" name="Group 16"/>
            <p:cNvGrpSpPr/>
            <p:nvPr/>
          </p:nvGrpSpPr>
          <p:grpSpPr>
            <a:xfrm>
              <a:off x="609600" y="3131892"/>
              <a:ext cx="757358" cy="748550"/>
              <a:chOff x="3967132" y="1328074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42" name="Flowchart: Connector 41"/>
              <p:cNvSpPr/>
              <p:nvPr/>
            </p:nvSpPr>
            <p:spPr>
              <a:xfrm>
                <a:off x="3967132" y="1328074"/>
                <a:ext cx="731520" cy="731520"/>
              </a:xfrm>
              <a:prstGeom prst="flowChartConnector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Heart 42"/>
              <p:cNvSpPr/>
              <p:nvPr/>
            </p:nvSpPr>
            <p:spPr>
              <a:xfrm>
                <a:off x="4204753" y="1585885"/>
                <a:ext cx="269240" cy="246378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513681" y="3131892"/>
              <a:ext cx="757358" cy="748550"/>
              <a:chOff x="5006773" y="1343314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8" name="Group 37"/>
              <p:cNvGrpSpPr/>
              <p:nvPr/>
            </p:nvGrpSpPr>
            <p:grpSpPr>
              <a:xfrm>
                <a:off x="5006773" y="1343314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40" name="Flowchart: Connector 39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Flowchart: Connector 40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06329" y="1536128"/>
                <a:ext cx="345891" cy="345891"/>
              </a:xfrm>
              <a:prstGeom prst="rect">
                <a:avLst/>
              </a:prstGeom>
              <a:grpFill/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2381488" y="3131892"/>
              <a:ext cx="757358" cy="748550"/>
              <a:chOff x="6038766" y="1295400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4" name="Group 33"/>
              <p:cNvGrpSpPr/>
              <p:nvPr/>
            </p:nvGrpSpPr>
            <p:grpSpPr>
              <a:xfrm>
                <a:off x="6038766" y="1295400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36" name="Flowchart: Connector 35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Flowchart: Connector 36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54096" y="1553211"/>
                <a:ext cx="278994" cy="278994"/>
              </a:xfrm>
              <a:prstGeom prst="rect">
                <a:avLst/>
              </a:prstGeom>
              <a:grpFill/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609600" y="4052819"/>
              <a:ext cx="757358" cy="748550"/>
              <a:chOff x="7074026" y="1335997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0" name="Group 29"/>
              <p:cNvGrpSpPr/>
              <p:nvPr/>
            </p:nvGrpSpPr>
            <p:grpSpPr>
              <a:xfrm>
                <a:off x="7074026" y="1335997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32" name="Flowchart: Connector 31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Flowchart: Connector 32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1" name="Content Placeholder 1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9286" y="1525950"/>
                <a:ext cx="381000" cy="381000"/>
              </a:xfrm>
              <a:prstGeom prst="rect">
                <a:avLst/>
              </a:prstGeom>
              <a:grpFill/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1513681" y="4052819"/>
              <a:ext cx="757358" cy="748550"/>
              <a:chOff x="8153400" y="1386629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26" name="Group 25"/>
              <p:cNvGrpSpPr/>
              <p:nvPr/>
            </p:nvGrpSpPr>
            <p:grpSpPr>
              <a:xfrm>
                <a:off x="8153400" y="1386629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28" name="Flowchart: Connector 27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Flowchart: Connector 28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7080" y="1638025"/>
                <a:ext cx="264160" cy="264160"/>
              </a:xfrm>
              <a:prstGeom prst="rect">
                <a:avLst/>
              </a:prstGeom>
              <a:grpFill/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2381488" y="4052819"/>
              <a:ext cx="757358" cy="748550"/>
              <a:chOff x="1082040" y="2375535"/>
              <a:chExt cx="1828800" cy="1828800"/>
            </a:xfrm>
            <a:solidFill>
              <a:schemeClr val="bg1">
                <a:lumMod val="50000"/>
              </a:schemeClr>
            </a:solidFill>
          </p:grpSpPr>
          <p:sp>
            <p:nvSpPr>
              <p:cNvPr id="24" name="Flowchart: Connector 23"/>
              <p:cNvSpPr/>
              <p:nvPr/>
            </p:nvSpPr>
            <p:spPr>
              <a:xfrm>
                <a:off x="1082040" y="2375535"/>
                <a:ext cx="1828800" cy="182880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lowchart: Connector 24"/>
              <p:cNvSpPr/>
              <p:nvPr/>
            </p:nvSpPr>
            <p:spPr>
              <a:xfrm>
                <a:off x="1219200" y="2512695"/>
                <a:ext cx="1554480" cy="155448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465" y="4238680"/>
              <a:ext cx="404766" cy="404766"/>
            </a:xfrm>
            <a:prstGeom prst="rect">
              <a:avLst/>
            </a:prstGeom>
          </p:spPr>
        </p:pic>
      </p:grpSp>
      <p:grpSp>
        <p:nvGrpSpPr>
          <p:cNvPr id="50" name="Group 49"/>
          <p:cNvGrpSpPr/>
          <p:nvPr/>
        </p:nvGrpSpPr>
        <p:grpSpPr>
          <a:xfrm>
            <a:off x="-12976" y="228600"/>
            <a:ext cx="10985776" cy="474897"/>
            <a:chOff x="-12976" y="828424"/>
            <a:chExt cx="10985776" cy="1076576"/>
          </a:xfrm>
        </p:grpSpPr>
        <p:sp>
          <p:nvSpPr>
            <p:cNvPr id="51" name="Rectangle 50"/>
            <p:cNvSpPr/>
            <p:nvPr/>
          </p:nvSpPr>
          <p:spPr>
            <a:xfrm>
              <a:off x="0" y="828424"/>
              <a:ext cx="10972800" cy="107657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155372" y="973961"/>
              <a:ext cx="6379028" cy="9070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The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B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usiness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M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odel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C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anvas</a:t>
              </a:r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-12976" y="828424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0" y="1905000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45349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581400" y="2292595"/>
            <a:ext cx="6705600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1400" y="2292595"/>
            <a:ext cx="6890347" cy="5418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" name="Right Triangle 3"/>
          <p:cNvSpPr/>
          <p:nvPr/>
        </p:nvSpPr>
        <p:spPr>
          <a:xfrm rot="5400000">
            <a:off x="10205474" y="2915930"/>
            <a:ext cx="347799" cy="184746"/>
          </a:xfrm>
          <a:prstGeom prst="rt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37104" y="2321544"/>
            <a:ext cx="5535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5. REVENUE STREAM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2895600"/>
            <a:ext cx="649317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cash generated from each customer segment. For instance:</a:t>
            </a:r>
            <a:br>
              <a:rPr lang="en-US" dirty="0" smtClean="0"/>
            </a:br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a) </a:t>
            </a:r>
            <a:r>
              <a:rPr lang="en-US" b="1" dirty="0" smtClean="0">
                <a:solidFill>
                  <a:srgbClr val="0070C0"/>
                </a:solidFill>
              </a:rPr>
              <a:t>Asset sale: </a:t>
            </a:r>
            <a:r>
              <a:rPr lang="en-US" dirty="0"/>
              <a:t>Selling ownership right to a physical </a:t>
            </a:r>
            <a:r>
              <a:rPr lang="en-US" dirty="0" smtClean="0"/>
              <a:t>product (e.g. Amazon)</a:t>
            </a:r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b) </a:t>
            </a:r>
            <a:r>
              <a:rPr lang="en-US" b="1" dirty="0" smtClean="0">
                <a:solidFill>
                  <a:srgbClr val="0070C0"/>
                </a:solidFill>
              </a:rPr>
              <a:t>Usage fee: </a:t>
            </a:r>
            <a:r>
              <a:rPr lang="en-US" dirty="0"/>
              <a:t>by the use of a particular </a:t>
            </a:r>
            <a:r>
              <a:rPr lang="en-US" dirty="0" smtClean="0"/>
              <a:t>service (phone subscription)</a:t>
            </a:r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c) </a:t>
            </a:r>
            <a:r>
              <a:rPr lang="en-US" b="1" dirty="0" smtClean="0">
                <a:solidFill>
                  <a:srgbClr val="0070C0"/>
                </a:solidFill>
              </a:rPr>
              <a:t>Subscription fee: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selling access to a service (e.g. Lead Page)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d) Renting: </a:t>
            </a:r>
            <a:r>
              <a:rPr lang="en-US" dirty="0" smtClean="0"/>
              <a:t>giving customer the right to use an asset for a fixed period in return for a fee (e.g. Avis Car Rental)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e) Brokerage fee (commission)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intermediation </a:t>
            </a:r>
            <a:r>
              <a:rPr lang="en-US" dirty="0"/>
              <a:t>services performed on behalf of two </a:t>
            </a:r>
            <a:r>
              <a:rPr lang="en-US" dirty="0" smtClean="0"/>
              <a:t>parties (e.g. Air BNB)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09600" y="2216395"/>
            <a:ext cx="2529246" cy="2584974"/>
            <a:chOff x="609600" y="2216395"/>
            <a:chExt cx="2529246" cy="2584974"/>
          </a:xfrm>
        </p:grpSpPr>
        <p:sp>
          <p:nvSpPr>
            <p:cNvPr id="13" name="Flowchart: Connector 12"/>
            <p:cNvSpPr/>
            <p:nvPr/>
          </p:nvSpPr>
          <p:spPr>
            <a:xfrm>
              <a:off x="609600" y="2216395"/>
              <a:ext cx="757358" cy="748550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498" y="2395291"/>
              <a:ext cx="315566" cy="319812"/>
            </a:xfrm>
            <a:prstGeom prst="rect">
              <a:avLst/>
            </a:prstGeom>
            <a:noFill/>
          </p:spPr>
        </p:pic>
        <p:grpSp>
          <p:nvGrpSpPr>
            <p:cNvPr id="15" name="Group 14"/>
            <p:cNvGrpSpPr/>
            <p:nvPr/>
          </p:nvGrpSpPr>
          <p:grpSpPr>
            <a:xfrm>
              <a:off x="1513681" y="2216395"/>
              <a:ext cx="757358" cy="748550"/>
              <a:chOff x="2057400" y="1272621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44" name="Group 43"/>
              <p:cNvGrpSpPr/>
              <p:nvPr/>
            </p:nvGrpSpPr>
            <p:grpSpPr>
              <a:xfrm>
                <a:off x="2057400" y="1272621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46" name="Flowchart: Connector 45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Flowchart: Connector 46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pic>
            <p:nvPicPr>
              <p:cNvPr id="45" name="Picture 4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9502" y="1474660"/>
                <a:ext cx="280279" cy="327442"/>
              </a:xfrm>
              <a:prstGeom prst="rect">
                <a:avLst/>
              </a:prstGeom>
              <a:grpFill/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2381488" y="2216395"/>
              <a:ext cx="757358" cy="748550"/>
              <a:chOff x="3023218" y="1321978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42" name="Flowchart: Connector 41"/>
              <p:cNvSpPr/>
              <p:nvPr/>
            </p:nvSpPr>
            <p:spPr>
              <a:xfrm>
                <a:off x="3023218" y="1321978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3" name="Picture 4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74678" y="1513575"/>
                <a:ext cx="278995" cy="278995"/>
              </a:xfrm>
              <a:prstGeom prst="rect">
                <a:avLst/>
              </a:prstGeom>
              <a:noFill/>
            </p:spPr>
          </p:pic>
        </p:grpSp>
        <p:grpSp>
          <p:nvGrpSpPr>
            <p:cNvPr id="17" name="Group 16"/>
            <p:cNvGrpSpPr/>
            <p:nvPr/>
          </p:nvGrpSpPr>
          <p:grpSpPr>
            <a:xfrm>
              <a:off x="609600" y="3131892"/>
              <a:ext cx="757358" cy="748550"/>
              <a:chOff x="3967132" y="1328074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40" name="Flowchart: Connector 39"/>
              <p:cNvSpPr/>
              <p:nvPr/>
            </p:nvSpPr>
            <p:spPr>
              <a:xfrm>
                <a:off x="3967132" y="1328074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Heart 40"/>
              <p:cNvSpPr/>
              <p:nvPr/>
            </p:nvSpPr>
            <p:spPr>
              <a:xfrm>
                <a:off x="4204753" y="1585885"/>
                <a:ext cx="269240" cy="246378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513681" y="3131892"/>
              <a:ext cx="757358" cy="748550"/>
              <a:chOff x="5006773" y="1343314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38" name="Flowchart: Connector 37"/>
              <p:cNvSpPr/>
              <p:nvPr/>
            </p:nvSpPr>
            <p:spPr>
              <a:xfrm>
                <a:off x="5006773" y="1343314"/>
                <a:ext cx="731520" cy="731520"/>
              </a:xfrm>
              <a:prstGeom prst="flowChartConnector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06329" y="1536128"/>
                <a:ext cx="345891" cy="345891"/>
              </a:xfrm>
              <a:prstGeom prst="rect">
                <a:avLst/>
              </a:prstGeom>
              <a:noFill/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2381488" y="3131892"/>
              <a:ext cx="757358" cy="748550"/>
              <a:chOff x="6038766" y="1295400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4" name="Group 33"/>
              <p:cNvGrpSpPr/>
              <p:nvPr/>
            </p:nvGrpSpPr>
            <p:grpSpPr>
              <a:xfrm>
                <a:off x="6038766" y="1295400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36" name="Flowchart: Connector 35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Flowchart: Connector 36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54096" y="1553211"/>
                <a:ext cx="278994" cy="278994"/>
              </a:xfrm>
              <a:prstGeom prst="rect">
                <a:avLst/>
              </a:prstGeom>
              <a:grpFill/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609600" y="4052819"/>
              <a:ext cx="757358" cy="748550"/>
              <a:chOff x="7074026" y="1335997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0" name="Group 29"/>
              <p:cNvGrpSpPr/>
              <p:nvPr/>
            </p:nvGrpSpPr>
            <p:grpSpPr>
              <a:xfrm>
                <a:off x="7074026" y="1335997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32" name="Flowchart: Connector 31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Flowchart: Connector 32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1" name="Content Placeholder 1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9286" y="1525950"/>
                <a:ext cx="381000" cy="381000"/>
              </a:xfrm>
              <a:prstGeom prst="rect">
                <a:avLst/>
              </a:prstGeom>
              <a:grpFill/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1513681" y="4052819"/>
              <a:ext cx="757358" cy="748550"/>
              <a:chOff x="8153400" y="1386629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26" name="Group 25"/>
              <p:cNvGrpSpPr/>
              <p:nvPr/>
            </p:nvGrpSpPr>
            <p:grpSpPr>
              <a:xfrm>
                <a:off x="8153400" y="1386629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28" name="Flowchart: Connector 27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Flowchart: Connector 28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7080" y="1638025"/>
                <a:ext cx="264160" cy="264160"/>
              </a:xfrm>
              <a:prstGeom prst="rect">
                <a:avLst/>
              </a:prstGeom>
              <a:grpFill/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2381488" y="4052819"/>
              <a:ext cx="757358" cy="748550"/>
              <a:chOff x="1082040" y="2375535"/>
              <a:chExt cx="1828800" cy="1828800"/>
            </a:xfrm>
            <a:solidFill>
              <a:schemeClr val="bg1">
                <a:lumMod val="50000"/>
              </a:schemeClr>
            </a:solidFill>
          </p:grpSpPr>
          <p:sp>
            <p:nvSpPr>
              <p:cNvPr id="24" name="Flowchart: Connector 23"/>
              <p:cNvSpPr/>
              <p:nvPr/>
            </p:nvSpPr>
            <p:spPr>
              <a:xfrm>
                <a:off x="1082040" y="2375535"/>
                <a:ext cx="1828800" cy="182880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lowchart: Connector 24"/>
              <p:cNvSpPr/>
              <p:nvPr/>
            </p:nvSpPr>
            <p:spPr>
              <a:xfrm>
                <a:off x="1219200" y="2512695"/>
                <a:ext cx="1554480" cy="155448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465" y="4238680"/>
              <a:ext cx="404766" cy="404766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-12976" y="228600"/>
            <a:ext cx="10985776" cy="474897"/>
            <a:chOff x="-12976" y="828424"/>
            <a:chExt cx="10985776" cy="1076576"/>
          </a:xfrm>
        </p:grpSpPr>
        <p:sp>
          <p:nvSpPr>
            <p:cNvPr id="49" name="Rectangle 48"/>
            <p:cNvSpPr/>
            <p:nvPr/>
          </p:nvSpPr>
          <p:spPr>
            <a:xfrm>
              <a:off x="0" y="828424"/>
              <a:ext cx="10972800" cy="107657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155372" y="973961"/>
              <a:ext cx="6379028" cy="9070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The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B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usiness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M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odel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C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anvas</a:t>
              </a:r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-12976" y="828424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0" y="1905000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75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581400" y="2292595"/>
            <a:ext cx="6705600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81400" y="2292595"/>
            <a:ext cx="6890347" cy="5418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9" name="Right Triangle 8"/>
          <p:cNvSpPr/>
          <p:nvPr/>
        </p:nvSpPr>
        <p:spPr>
          <a:xfrm rot="5400000">
            <a:off x="10205474" y="2915930"/>
            <a:ext cx="347799" cy="184746"/>
          </a:xfrm>
          <a:prstGeom prst="rt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37104" y="2321544"/>
            <a:ext cx="5535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6. KEY RESOURCES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86200" y="2921675"/>
            <a:ext cx="6324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assets required to make your business work: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a) Physical: </a:t>
            </a:r>
            <a:r>
              <a:rPr lang="en-US" dirty="0" smtClean="0"/>
              <a:t>facilities, building, vehicles, distribution networks…</a:t>
            </a:r>
            <a:br>
              <a:rPr lang="en-US" dirty="0" smtClean="0"/>
            </a:br>
            <a:r>
              <a:rPr lang="en-US" b="1" dirty="0" smtClean="0">
                <a:solidFill>
                  <a:srgbClr val="0070C0"/>
                </a:solidFill>
              </a:rPr>
              <a:t>b) Intellectual: </a:t>
            </a:r>
            <a:r>
              <a:rPr lang="en-US" dirty="0" smtClean="0"/>
              <a:t>brands, knowledge, copyrights, databases</a:t>
            </a:r>
            <a:br>
              <a:rPr lang="en-US" dirty="0" smtClean="0"/>
            </a:br>
            <a:r>
              <a:rPr lang="en-US" b="1" dirty="0" smtClean="0">
                <a:solidFill>
                  <a:srgbClr val="0070C0"/>
                </a:solidFill>
              </a:rPr>
              <a:t>c) Human: </a:t>
            </a:r>
            <a:r>
              <a:rPr lang="en-US" dirty="0" smtClean="0"/>
              <a:t>e.g. sales forces</a:t>
            </a:r>
            <a:br>
              <a:rPr lang="en-US" dirty="0" smtClean="0"/>
            </a:br>
            <a:r>
              <a:rPr lang="en-US" b="1" dirty="0" smtClean="0">
                <a:solidFill>
                  <a:srgbClr val="0070C0"/>
                </a:solidFill>
              </a:rPr>
              <a:t>d) Financial: </a:t>
            </a:r>
            <a:r>
              <a:rPr lang="en-US" dirty="0" smtClean="0"/>
              <a:t>cash, stock option pools…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09600" y="2216395"/>
            <a:ext cx="2529246" cy="2584974"/>
            <a:chOff x="609600" y="2216395"/>
            <a:chExt cx="2529246" cy="2584974"/>
          </a:xfrm>
        </p:grpSpPr>
        <p:sp>
          <p:nvSpPr>
            <p:cNvPr id="13" name="Flowchart: Connector 12"/>
            <p:cNvSpPr/>
            <p:nvPr/>
          </p:nvSpPr>
          <p:spPr>
            <a:xfrm>
              <a:off x="609600" y="2216395"/>
              <a:ext cx="757358" cy="748550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498" y="2395291"/>
              <a:ext cx="315566" cy="319812"/>
            </a:xfrm>
            <a:prstGeom prst="rect">
              <a:avLst/>
            </a:prstGeom>
            <a:noFill/>
          </p:spPr>
        </p:pic>
        <p:grpSp>
          <p:nvGrpSpPr>
            <p:cNvPr id="15" name="Group 14"/>
            <p:cNvGrpSpPr/>
            <p:nvPr/>
          </p:nvGrpSpPr>
          <p:grpSpPr>
            <a:xfrm>
              <a:off x="1513681" y="2216395"/>
              <a:ext cx="757358" cy="748550"/>
              <a:chOff x="2057400" y="1272621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42" name="Group 41"/>
              <p:cNvGrpSpPr/>
              <p:nvPr/>
            </p:nvGrpSpPr>
            <p:grpSpPr>
              <a:xfrm>
                <a:off x="2057400" y="1272621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44" name="Flowchart: Connector 43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Flowchart: Connector 44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pic>
            <p:nvPicPr>
              <p:cNvPr id="43" name="Picture 4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9502" y="1474660"/>
                <a:ext cx="280279" cy="327442"/>
              </a:xfrm>
              <a:prstGeom prst="rect">
                <a:avLst/>
              </a:prstGeom>
              <a:grpFill/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2381488" y="2216395"/>
              <a:ext cx="757358" cy="748550"/>
              <a:chOff x="3023218" y="1321978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40" name="Flowchart: Connector 39"/>
              <p:cNvSpPr/>
              <p:nvPr/>
            </p:nvSpPr>
            <p:spPr>
              <a:xfrm>
                <a:off x="3023218" y="1321978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74678" y="1513575"/>
                <a:ext cx="278995" cy="278995"/>
              </a:xfrm>
              <a:prstGeom prst="rect">
                <a:avLst/>
              </a:prstGeom>
              <a:noFill/>
            </p:spPr>
          </p:pic>
        </p:grpSp>
        <p:grpSp>
          <p:nvGrpSpPr>
            <p:cNvPr id="17" name="Group 16"/>
            <p:cNvGrpSpPr/>
            <p:nvPr/>
          </p:nvGrpSpPr>
          <p:grpSpPr>
            <a:xfrm>
              <a:off x="609600" y="3131892"/>
              <a:ext cx="757358" cy="748550"/>
              <a:chOff x="3967132" y="1328074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38" name="Flowchart: Connector 37"/>
              <p:cNvSpPr/>
              <p:nvPr/>
            </p:nvSpPr>
            <p:spPr>
              <a:xfrm>
                <a:off x="3967132" y="1328074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Heart 38"/>
              <p:cNvSpPr/>
              <p:nvPr/>
            </p:nvSpPr>
            <p:spPr>
              <a:xfrm>
                <a:off x="4204753" y="1585885"/>
                <a:ext cx="269240" cy="246378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513681" y="3131890"/>
              <a:ext cx="757358" cy="748549"/>
              <a:chOff x="5006773" y="1343314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36" name="Flowchart: Connector 35"/>
              <p:cNvSpPr/>
              <p:nvPr/>
            </p:nvSpPr>
            <p:spPr>
              <a:xfrm>
                <a:off x="5006773" y="1343314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06329" y="1536128"/>
                <a:ext cx="345891" cy="345891"/>
              </a:xfrm>
              <a:prstGeom prst="rect">
                <a:avLst/>
              </a:prstGeom>
              <a:noFill/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2381488" y="3131892"/>
              <a:ext cx="757358" cy="748550"/>
              <a:chOff x="6038766" y="1295400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34" name="Flowchart: Connector 33"/>
              <p:cNvSpPr/>
              <p:nvPr/>
            </p:nvSpPr>
            <p:spPr>
              <a:xfrm>
                <a:off x="6038766" y="1295400"/>
                <a:ext cx="731520" cy="731520"/>
              </a:xfrm>
              <a:prstGeom prst="flowChartConnector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54096" y="1553211"/>
                <a:ext cx="278994" cy="278994"/>
              </a:xfrm>
              <a:prstGeom prst="rect">
                <a:avLst/>
              </a:prstGeom>
              <a:noFill/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609600" y="4052819"/>
              <a:ext cx="757358" cy="748550"/>
              <a:chOff x="7074026" y="1335997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0" name="Group 29"/>
              <p:cNvGrpSpPr/>
              <p:nvPr/>
            </p:nvGrpSpPr>
            <p:grpSpPr>
              <a:xfrm>
                <a:off x="7074026" y="1335997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32" name="Flowchart: Connector 31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Flowchart: Connector 32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1" name="Content Placeholder 1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9286" y="1525950"/>
                <a:ext cx="381000" cy="381000"/>
              </a:xfrm>
              <a:prstGeom prst="rect">
                <a:avLst/>
              </a:prstGeom>
              <a:grpFill/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1513681" y="4052819"/>
              <a:ext cx="757358" cy="748550"/>
              <a:chOff x="8153400" y="1386629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26" name="Group 25"/>
              <p:cNvGrpSpPr/>
              <p:nvPr/>
            </p:nvGrpSpPr>
            <p:grpSpPr>
              <a:xfrm>
                <a:off x="8153400" y="1386629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28" name="Flowchart: Connector 27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Flowchart: Connector 28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7080" y="1638025"/>
                <a:ext cx="264160" cy="264160"/>
              </a:xfrm>
              <a:prstGeom prst="rect">
                <a:avLst/>
              </a:prstGeom>
              <a:grpFill/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2381488" y="4052819"/>
              <a:ext cx="757358" cy="748550"/>
              <a:chOff x="1082040" y="2375535"/>
              <a:chExt cx="1828800" cy="1828800"/>
            </a:xfrm>
            <a:solidFill>
              <a:schemeClr val="bg1">
                <a:lumMod val="50000"/>
              </a:schemeClr>
            </a:solidFill>
          </p:grpSpPr>
          <p:sp>
            <p:nvSpPr>
              <p:cNvPr id="24" name="Flowchart: Connector 23"/>
              <p:cNvSpPr/>
              <p:nvPr/>
            </p:nvSpPr>
            <p:spPr>
              <a:xfrm>
                <a:off x="1082040" y="2375535"/>
                <a:ext cx="1828800" cy="182880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lowchart: Connector 24"/>
              <p:cNvSpPr/>
              <p:nvPr/>
            </p:nvSpPr>
            <p:spPr>
              <a:xfrm>
                <a:off x="1219200" y="2512695"/>
                <a:ext cx="1554480" cy="155448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465" y="4238680"/>
              <a:ext cx="404766" cy="404766"/>
            </a:xfrm>
            <a:prstGeom prst="rect">
              <a:avLst/>
            </a:prstGeom>
          </p:spPr>
        </p:pic>
      </p:grpSp>
      <p:grpSp>
        <p:nvGrpSpPr>
          <p:cNvPr id="46" name="Group 45"/>
          <p:cNvGrpSpPr/>
          <p:nvPr/>
        </p:nvGrpSpPr>
        <p:grpSpPr>
          <a:xfrm>
            <a:off x="-12976" y="228600"/>
            <a:ext cx="10985776" cy="474897"/>
            <a:chOff x="-12976" y="828424"/>
            <a:chExt cx="10985776" cy="1076576"/>
          </a:xfrm>
        </p:grpSpPr>
        <p:sp>
          <p:nvSpPr>
            <p:cNvPr id="47" name="Rectangle 46"/>
            <p:cNvSpPr/>
            <p:nvPr/>
          </p:nvSpPr>
          <p:spPr>
            <a:xfrm>
              <a:off x="0" y="828424"/>
              <a:ext cx="10972800" cy="107657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155372" y="973961"/>
              <a:ext cx="6379028" cy="9070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The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B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usiness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M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odel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C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anvas</a:t>
              </a:r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-12976" y="828424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0" y="1905000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49623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581400" y="2292595"/>
            <a:ext cx="6705600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1400" y="2292595"/>
            <a:ext cx="6890347" cy="5418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" name="Right Triangle 3"/>
          <p:cNvSpPr/>
          <p:nvPr/>
        </p:nvSpPr>
        <p:spPr>
          <a:xfrm rot="5400000">
            <a:off x="10205474" y="2915930"/>
            <a:ext cx="347799" cy="184746"/>
          </a:xfrm>
          <a:prstGeom prst="rt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37104" y="2321544"/>
            <a:ext cx="5535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7. KEY ACTIVITIES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0" y="2895600"/>
            <a:ext cx="6019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most important things </a:t>
            </a:r>
            <a:r>
              <a:rPr lang="en-US" dirty="0" smtClean="0"/>
              <a:t>your company </a:t>
            </a:r>
            <a:r>
              <a:rPr lang="en-US" dirty="0"/>
              <a:t>must do to make its business model </a:t>
            </a:r>
            <a:r>
              <a:rPr lang="en-US" dirty="0" smtClean="0"/>
              <a:t>work: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0070C0"/>
                </a:solidFill>
              </a:rPr>
              <a:t>a) Production: </a:t>
            </a:r>
            <a:r>
              <a:rPr lang="en-US" dirty="0" smtClean="0"/>
              <a:t>Design, make and produce a product</a:t>
            </a:r>
            <a:br>
              <a:rPr lang="en-US" dirty="0" smtClean="0"/>
            </a:br>
            <a:r>
              <a:rPr lang="en-US" b="1" dirty="0" smtClean="0">
                <a:solidFill>
                  <a:srgbClr val="0070C0"/>
                </a:solidFill>
              </a:rPr>
              <a:t>b) Problem solving</a:t>
            </a:r>
            <a:r>
              <a:rPr lang="en-US" dirty="0" smtClean="0"/>
              <a:t>: coming up with new solutions</a:t>
            </a:r>
            <a:br>
              <a:rPr lang="en-US" dirty="0" smtClean="0"/>
            </a:br>
            <a:r>
              <a:rPr lang="en-US" b="1" dirty="0" smtClean="0">
                <a:solidFill>
                  <a:srgbClr val="0070C0"/>
                </a:solidFill>
              </a:rPr>
              <a:t>c) Platform / Network: </a:t>
            </a:r>
            <a:r>
              <a:rPr lang="en-US" dirty="0" smtClean="0"/>
              <a:t>e.g. Amazon, Visa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09600" y="2216395"/>
            <a:ext cx="2529246" cy="2584974"/>
            <a:chOff x="609600" y="2216395"/>
            <a:chExt cx="2529246" cy="2584974"/>
          </a:xfrm>
        </p:grpSpPr>
        <p:sp>
          <p:nvSpPr>
            <p:cNvPr id="13" name="Flowchart: Connector 12"/>
            <p:cNvSpPr/>
            <p:nvPr/>
          </p:nvSpPr>
          <p:spPr>
            <a:xfrm>
              <a:off x="609600" y="2216395"/>
              <a:ext cx="757358" cy="748550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498" y="2395291"/>
              <a:ext cx="315566" cy="319812"/>
            </a:xfrm>
            <a:prstGeom prst="rect">
              <a:avLst/>
            </a:prstGeom>
            <a:noFill/>
          </p:spPr>
        </p:pic>
        <p:grpSp>
          <p:nvGrpSpPr>
            <p:cNvPr id="15" name="Group 14"/>
            <p:cNvGrpSpPr/>
            <p:nvPr/>
          </p:nvGrpSpPr>
          <p:grpSpPr>
            <a:xfrm>
              <a:off x="1513681" y="2216395"/>
              <a:ext cx="757358" cy="748550"/>
              <a:chOff x="2057400" y="1272621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42" name="Group 41"/>
              <p:cNvGrpSpPr/>
              <p:nvPr/>
            </p:nvGrpSpPr>
            <p:grpSpPr>
              <a:xfrm>
                <a:off x="2057400" y="1272621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44" name="Flowchart: Connector 43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Flowchart: Connector 44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pic>
            <p:nvPicPr>
              <p:cNvPr id="43" name="Picture 4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9502" y="1474660"/>
                <a:ext cx="280279" cy="327442"/>
              </a:xfrm>
              <a:prstGeom prst="rect">
                <a:avLst/>
              </a:prstGeom>
              <a:grpFill/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2381488" y="2216395"/>
              <a:ext cx="757358" cy="748550"/>
              <a:chOff x="3023218" y="1321978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40" name="Flowchart: Connector 39"/>
              <p:cNvSpPr/>
              <p:nvPr/>
            </p:nvSpPr>
            <p:spPr>
              <a:xfrm>
                <a:off x="3023218" y="1321978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74678" y="1513575"/>
                <a:ext cx="278995" cy="278995"/>
              </a:xfrm>
              <a:prstGeom prst="rect">
                <a:avLst/>
              </a:prstGeom>
              <a:noFill/>
            </p:spPr>
          </p:pic>
        </p:grpSp>
        <p:grpSp>
          <p:nvGrpSpPr>
            <p:cNvPr id="17" name="Group 16"/>
            <p:cNvGrpSpPr/>
            <p:nvPr/>
          </p:nvGrpSpPr>
          <p:grpSpPr>
            <a:xfrm>
              <a:off x="609600" y="3131892"/>
              <a:ext cx="757358" cy="748550"/>
              <a:chOff x="3967132" y="1328074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38" name="Flowchart: Connector 37"/>
              <p:cNvSpPr/>
              <p:nvPr/>
            </p:nvSpPr>
            <p:spPr>
              <a:xfrm>
                <a:off x="3967132" y="1328074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Heart 38"/>
              <p:cNvSpPr/>
              <p:nvPr/>
            </p:nvSpPr>
            <p:spPr>
              <a:xfrm>
                <a:off x="4204753" y="1585885"/>
                <a:ext cx="269240" cy="246378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513681" y="3131892"/>
              <a:ext cx="757358" cy="748550"/>
              <a:chOff x="5006773" y="1343314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36" name="Flowchart: Connector 35"/>
              <p:cNvSpPr/>
              <p:nvPr/>
            </p:nvSpPr>
            <p:spPr>
              <a:xfrm>
                <a:off x="5006773" y="1343314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06329" y="1536128"/>
                <a:ext cx="345891" cy="345891"/>
              </a:xfrm>
              <a:prstGeom prst="rect">
                <a:avLst/>
              </a:prstGeom>
              <a:noFill/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2381488" y="3131892"/>
              <a:ext cx="757358" cy="748550"/>
              <a:chOff x="6038766" y="1295400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2" name="Group 31"/>
              <p:cNvGrpSpPr/>
              <p:nvPr/>
            </p:nvGrpSpPr>
            <p:grpSpPr>
              <a:xfrm>
                <a:off x="6038766" y="1295400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34" name="Flowchart: Connector 33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Flowchart: Connector 34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54096" y="1553211"/>
                <a:ext cx="278994" cy="278994"/>
              </a:xfrm>
              <a:prstGeom prst="rect">
                <a:avLst/>
              </a:prstGeom>
              <a:grpFill/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609600" y="4052819"/>
              <a:ext cx="757358" cy="748550"/>
              <a:chOff x="7074026" y="1335997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30" name="Flowchart: Connector 29"/>
              <p:cNvSpPr/>
              <p:nvPr/>
            </p:nvSpPr>
            <p:spPr>
              <a:xfrm>
                <a:off x="7074026" y="1335997"/>
                <a:ext cx="731520" cy="731520"/>
              </a:xfrm>
              <a:prstGeom prst="flowChartConnector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1" name="Content Placeholder 1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9286" y="1525950"/>
                <a:ext cx="381000" cy="381000"/>
              </a:xfrm>
              <a:prstGeom prst="rect">
                <a:avLst/>
              </a:prstGeom>
              <a:noFill/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1513681" y="4052819"/>
              <a:ext cx="757358" cy="748550"/>
              <a:chOff x="8153400" y="1386629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26" name="Group 25"/>
              <p:cNvGrpSpPr/>
              <p:nvPr/>
            </p:nvGrpSpPr>
            <p:grpSpPr>
              <a:xfrm>
                <a:off x="8153400" y="1386629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28" name="Flowchart: Connector 27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Flowchart: Connector 28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7080" y="1638025"/>
                <a:ext cx="264160" cy="264160"/>
              </a:xfrm>
              <a:prstGeom prst="rect">
                <a:avLst/>
              </a:prstGeom>
              <a:grpFill/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2381488" y="4052819"/>
              <a:ext cx="757358" cy="748550"/>
              <a:chOff x="1082040" y="2375535"/>
              <a:chExt cx="1828800" cy="1828800"/>
            </a:xfrm>
            <a:solidFill>
              <a:schemeClr val="bg1">
                <a:lumMod val="50000"/>
              </a:schemeClr>
            </a:solidFill>
          </p:grpSpPr>
          <p:sp>
            <p:nvSpPr>
              <p:cNvPr id="24" name="Flowchart: Connector 23"/>
              <p:cNvSpPr/>
              <p:nvPr/>
            </p:nvSpPr>
            <p:spPr>
              <a:xfrm>
                <a:off x="1082040" y="2375535"/>
                <a:ext cx="1828800" cy="182880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lowchart: Connector 24"/>
              <p:cNvSpPr/>
              <p:nvPr/>
            </p:nvSpPr>
            <p:spPr>
              <a:xfrm>
                <a:off x="1219200" y="2512695"/>
                <a:ext cx="1554480" cy="155448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465" y="4238680"/>
              <a:ext cx="404766" cy="404766"/>
            </a:xfrm>
            <a:prstGeom prst="rect">
              <a:avLst/>
            </a:prstGeom>
          </p:spPr>
        </p:pic>
      </p:grpSp>
      <p:grpSp>
        <p:nvGrpSpPr>
          <p:cNvPr id="46" name="Group 45"/>
          <p:cNvGrpSpPr/>
          <p:nvPr/>
        </p:nvGrpSpPr>
        <p:grpSpPr>
          <a:xfrm>
            <a:off x="-12976" y="228600"/>
            <a:ext cx="10985776" cy="474897"/>
            <a:chOff x="-12976" y="828424"/>
            <a:chExt cx="10985776" cy="1076576"/>
          </a:xfrm>
        </p:grpSpPr>
        <p:sp>
          <p:nvSpPr>
            <p:cNvPr id="47" name="Rectangle 46"/>
            <p:cNvSpPr/>
            <p:nvPr/>
          </p:nvSpPr>
          <p:spPr>
            <a:xfrm>
              <a:off x="0" y="828424"/>
              <a:ext cx="10972800" cy="107657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155372" y="973961"/>
              <a:ext cx="6379028" cy="9070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The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B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usiness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M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odel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C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anvas</a:t>
              </a:r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-12976" y="828424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0" y="1905000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7826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581400" y="2292595"/>
            <a:ext cx="6705600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1400" y="2292595"/>
            <a:ext cx="6890347" cy="5418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" name="Right Triangle 3"/>
          <p:cNvSpPr/>
          <p:nvPr/>
        </p:nvSpPr>
        <p:spPr>
          <a:xfrm rot="5400000">
            <a:off x="10205474" y="2915930"/>
            <a:ext cx="347799" cy="184746"/>
          </a:xfrm>
          <a:prstGeom prst="rt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37104" y="2321544"/>
            <a:ext cx="5535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8. KEY PARTNERSHIPS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0" y="2914471"/>
            <a:ext cx="6019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Who you partner with to make your business work. </a:t>
            </a:r>
          </a:p>
          <a:p>
            <a:endParaRPr lang="en-US" dirty="0"/>
          </a:p>
          <a:p>
            <a:r>
              <a:rPr lang="en-US" dirty="0" smtClean="0"/>
              <a:t>Suppliers, strategic alliances, joint-ventures, buyers, acquisitions….</a:t>
            </a:r>
            <a:endParaRPr lang="fr-FR" dirty="0"/>
          </a:p>
        </p:txBody>
      </p:sp>
      <p:grpSp>
        <p:nvGrpSpPr>
          <p:cNvPr id="12" name="Group 11"/>
          <p:cNvGrpSpPr/>
          <p:nvPr/>
        </p:nvGrpSpPr>
        <p:grpSpPr>
          <a:xfrm>
            <a:off x="609600" y="2216395"/>
            <a:ext cx="2529246" cy="2584974"/>
            <a:chOff x="609600" y="2216395"/>
            <a:chExt cx="2529246" cy="2584974"/>
          </a:xfrm>
        </p:grpSpPr>
        <p:sp>
          <p:nvSpPr>
            <p:cNvPr id="13" name="Flowchart: Connector 12"/>
            <p:cNvSpPr/>
            <p:nvPr/>
          </p:nvSpPr>
          <p:spPr>
            <a:xfrm>
              <a:off x="609600" y="2216395"/>
              <a:ext cx="757358" cy="748550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498" y="2395291"/>
              <a:ext cx="315566" cy="319812"/>
            </a:xfrm>
            <a:prstGeom prst="rect">
              <a:avLst/>
            </a:prstGeom>
            <a:noFill/>
          </p:spPr>
        </p:pic>
        <p:grpSp>
          <p:nvGrpSpPr>
            <p:cNvPr id="15" name="Group 14"/>
            <p:cNvGrpSpPr/>
            <p:nvPr/>
          </p:nvGrpSpPr>
          <p:grpSpPr>
            <a:xfrm>
              <a:off x="1513681" y="2216395"/>
              <a:ext cx="757358" cy="748550"/>
              <a:chOff x="2057400" y="1272621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40" name="Group 39"/>
              <p:cNvGrpSpPr/>
              <p:nvPr/>
            </p:nvGrpSpPr>
            <p:grpSpPr>
              <a:xfrm>
                <a:off x="2057400" y="1272621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42" name="Flowchart: Connector 41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Flowchart: Connector 42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9502" y="1474660"/>
                <a:ext cx="280279" cy="327442"/>
              </a:xfrm>
              <a:prstGeom prst="rect">
                <a:avLst/>
              </a:prstGeom>
              <a:grpFill/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2381488" y="2216395"/>
              <a:ext cx="757358" cy="748550"/>
              <a:chOff x="3023218" y="1321978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38" name="Flowchart: Connector 37"/>
              <p:cNvSpPr/>
              <p:nvPr/>
            </p:nvSpPr>
            <p:spPr>
              <a:xfrm>
                <a:off x="3023218" y="1321978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74678" y="1513575"/>
                <a:ext cx="278995" cy="278995"/>
              </a:xfrm>
              <a:prstGeom prst="rect">
                <a:avLst/>
              </a:prstGeom>
              <a:noFill/>
            </p:spPr>
          </p:pic>
        </p:grpSp>
        <p:grpSp>
          <p:nvGrpSpPr>
            <p:cNvPr id="17" name="Group 16"/>
            <p:cNvGrpSpPr/>
            <p:nvPr/>
          </p:nvGrpSpPr>
          <p:grpSpPr>
            <a:xfrm>
              <a:off x="609600" y="3131892"/>
              <a:ext cx="757358" cy="748550"/>
              <a:chOff x="3967132" y="1328074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36" name="Flowchart: Connector 35"/>
              <p:cNvSpPr/>
              <p:nvPr/>
            </p:nvSpPr>
            <p:spPr>
              <a:xfrm>
                <a:off x="3967132" y="1328074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Heart 36"/>
              <p:cNvSpPr/>
              <p:nvPr/>
            </p:nvSpPr>
            <p:spPr>
              <a:xfrm>
                <a:off x="4204753" y="1585885"/>
                <a:ext cx="269240" cy="246378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513681" y="3131892"/>
              <a:ext cx="757358" cy="748550"/>
              <a:chOff x="5006773" y="1343314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34" name="Flowchart: Connector 33"/>
              <p:cNvSpPr/>
              <p:nvPr/>
            </p:nvSpPr>
            <p:spPr>
              <a:xfrm>
                <a:off x="5006773" y="1343314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06329" y="1536128"/>
                <a:ext cx="345891" cy="345891"/>
              </a:xfrm>
              <a:prstGeom prst="rect">
                <a:avLst/>
              </a:prstGeom>
              <a:noFill/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2381488" y="3131892"/>
              <a:ext cx="757358" cy="748550"/>
              <a:chOff x="6038766" y="1295400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0" name="Group 29"/>
              <p:cNvGrpSpPr/>
              <p:nvPr/>
            </p:nvGrpSpPr>
            <p:grpSpPr>
              <a:xfrm>
                <a:off x="6038766" y="1295400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32" name="Flowchart: Connector 31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Flowchart: Connector 32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54096" y="1553211"/>
                <a:ext cx="278994" cy="278994"/>
              </a:xfrm>
              <a:prstGeom prst="rect">
                <a:avLst/>
              </a:prstGeom>
              <a:grpFill/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609600" y="4052819"/>
              <a:ext cx="757358" cy="748550"/>
              <a:chOff x="7074026" y="1335997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28" name="Flowchart: Connector 27"/>
              <p:cNvSpPr/>
              <p:nvPr/>
            </p:nvSpPr>
            <p:spPr>
              <a:xfrm>
                <a:off x="7074026" y="1335997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Content Placeholder 1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9286" y="1525950"/>
                <a:ext cx="381000" cy="381000"/>
              </a:xfrm>
              <a:prstGeom prst="rect">
                <a:avLst/>
              </a:prstGeom>
              <a:noFill/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1513681" y="4052819"/>
              <a:ext cx="757358" cy="748550"/>
              <a:chOff x="8153400" y="1386629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26" name="Flowchart: Connector 25"/>
              <p:cNvSpPr/>
              <p:nvPr/>
            </p:nvSpPr>
            <p:spPr>
              <a:xfrm>
                <a:off x="8153400" y="1386629"/>
                <a:ext cx="731520" cy="731520"/>
              </a:xfrm>
              <a:prstGeom prst="flowChartConnector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7080" y="1638025"/>
                <a:ext cx="264160" cy="264160"/>
              </a:xfrm>
              <a:prstGeom prst="rect">
                <a:avLst/>
              </a:prstGeom>
              <a:noFill/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2381488" y="4052819"/>
              <a:ext cx="757358" cy="748550"/>
              <a:chOff x="1082040" y="2375535"/>
              <a:chExt cx="1828800" cy="1828800"/>
            </a:xfrm>
            <a:solidFill>
              <a:schemeClr val="bg1">
                <a:lumMod val="50000"/>
              </a:schemeClr>
            </a:solidFill>
          </p:grpSpPr>
          <p:sp>
            <p:nvSpPr>
              <p:cNvPr id="24" name="Flowchart: Connector 23"/>
              <p:cNvSpPr/>
              <p:nvPr/>
            </p:nvSpPr>
            <p:spPr>
              <a:xfrm>
                <a:off x="1082040" y="2375535"/>
                <a:ext cx="1828800" cy="182880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lowchart: Connector 24"/>
              <p:cNvSpPr/>
              <p:nvPr/>
            </p:nvSpPr>
            <p:spPr>
              <a:xfrm>
                <a:off x="1219200" y="2512695"/>
                <a:ext cx="1554480" cy="155448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465" y="4238680"/>
              <a:ext cx="404766" cy="404766"/>
            </a:xfrm>
            <a:prstGeom prst="rect">
              <a:avLst/>
            </a:prstGeom>
          </p:spPr>
        </p:pic>
      </p:grpSp>
      <p:grpSp>
        <p:nvGrpSpPr>
          <p:cNvPr id="44" name="Group 43"/>
          <p:cNvGrpSpPr/>
          <p:nvPr/>
        </p:nvGrpSpPr>
        <p:grpSpPr>
          <a:xfrm>
            <a:off x="-12976" y="228600"/>
            <a:ext cx="10985776" cy="474897"/>
            <a:chOff x="-12976" y="828424"/>
            <a:chExt cx="10985776" cy="1076576"/>
          </a:xfrm>
        </p:grpSpPr>
        <p:sp>
          <p:nvSpPr>
            <p:cNvPr id="45" name="Rectangle 44"/>
            <p:cNvSpPr/>
            <p:nvPr/>
          </p:nvSpPr>
          <p:spPr>
            <a:xfrm>
              <a:off x="0" y="828424"/>
              <a:ext cx="10972800" cy="107657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155372" y="973961"/>
              <a:ext cx="6379028" cy="9070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The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B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usiness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M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odel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C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anvas</a:t>
              </a:r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-12976" y="828424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0" y="1905000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778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55076"/>
            <a:ext cx="9753600" cy="4543425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0" y="0"/>
            <a:ext cx="10988665" cy="685800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-9525" y="0"/>
            <a:ext cx="2701841" cy="1258705"/>
            <a:chOff x="-34843" y="-9427"/>
            <a:chExt cx="3238541" cy="1756184"/>
          </a:xfrm>
        </p:grpSpPr>
        <p:sp>
          <p:nvSpPr>
            <p:cNvPr id="49" name="Diagonal Stripe 11"/>
            <p:cNvSpPr/>
            <p:nvPr/>
          </p:nvSpPr>
          <p:spPr>
            <a:xfrm>
              <a:off x="-22834" y="-9427"/>
              <a:ext cx="3226532" cy="1756184"/>
            </a:xfrm>
            <a:custGeom>
              <a:avLst/>
              <a:gdLst>
                <a:gd name="connsiteX0" fmla="*/ 0 w 2672772"/>
                <a:gd name="connsiteY0" fmla="*/ 656654 h 1258705"/>
                <a:gd name="connsiteX1" fmla="*/ 1394358 w 2672772"/>
                <a:gd name="connsiteY1" fmla="*/ 0 h 1258705"/>
                <a:gd name="connsiteX2" fmla="*/ 2672772 w 2672772"/>
                <a:gd name="connsiteY2" fmla="*/ 0 h 1258705"/>
                <a:gd name="connsiteX3" fmla="*/ 0 w 2672772"/>
                <a:gd name="connsiteY3" fmla="*/ 1258705 h 1258705"/>
                <a:gd name="connsiteX4" fmla="*/ 0 w 2672772"/>
                <a:gd name="connsiteY4" fmla="*/ 656654 h 1258705"/>
                <a:gd name="connsiteX0" fmla="*/ 0 w 2691822"/>
                <a:gd name="connsiteY0" fmla="*/ 656654 h 1258705"/>
                <a:gd name="connsiteX1" fmla="*/ 1413408 w 2691822"/>
                <a:gd name="connsiteY1" fmla="*/ 0 h 1258705"/>
                <a:gd name="connsiteX2" fmla="*/ 2691822 w 2691822"/>
                <a:gd name="connsiteY2" fmla="*/ 0 h 1258705"/>
                <a:gd name="connsiteX3" fmla="*/ 19050 w 2691822"/>
                <a:gd name="connsiteY3" fmla="*/ 1258705 h 1258705"/>
                <a:gd name="connsiteX4" fmla="*/ 0 w 2691822"/>
                <a:gd name="connsiteY4" fmla="*/ 656654 h 1258705"/>
                <a:gd name="connsiteX0" fmla="*/ 0 w 2691822"/>
                <a:gd name="connsiteY0" fmla="*/ 656654 h 1258705"/>
                <a:gd name="connsiteX1" fmla="*/ 1413408 w 2691822"/>
                <a:gd name="connsiteY1" fmla="*/ 0 h 1258705"/>
                <a:gd name="connsiteX2" fmla="*/ 2691822 w 2691822"/>
                <a:gd name="connsiteY2" fmla="*/ 0 h 1258705"/>
                <a:gd name="connsiteX3" fmla="*/ 0 w 2691822"/>
                <a:gd name="connsiteY3" fmla="*/ 1258705 h 1258705"/>
                <a:gd name="connsiteX4" fmla="*/ 0 w 2691822"/>
                <a:gd name="connsiteY4" fmla="*/ 656654 h 1258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91822" h="1258705">
                  <a:moveTo>
                    <a:pt x="0" y="656654"/>
                  </a:moveTo>
                  <a:lnTo>
                    <a:pt x="1413408" y="0"/>
                  </a:lnTo>
                  <a:lnTo>
                    <a:pt x="2691822" y="0"/>
                  </a:lnTo>
                  <a:lnTo>
                    <a:pt x="0" y="1258705"/>
                  </a:lnTo>
                  <a:lnTo>
                    <a:pt x="0" y="656654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tx2">
                    <a:lumMod val="75000"/>
                  </a:schemeClr>
                </a:gs>
                <a:gs pos="10000">
                  <a:srgbClr val="00B0F0"/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>
            <a:xfrm flipV="1">
              <a:off x="-3298" y="-9427"/>
              <a:ext cx="1832098" cy="1011280"/>
            </a:xfrm>
            <a:prstGeom prst="line">
              <a:avLst/>
            </a:prstGeom>
            <a:gradFill flip="none" rotWithShape="1">
              <a:gsLst>
                <a:gs pos="100000">
                  <a:schemeClr val="tx2">
                    <a:lumMod val="75000"/>
                  </a:schemeClr>
                </a:gs>
                <a:gs pos="10000">
                  <a:srgbClr val="00B0F0"/>
                </a:gs>
              </a:gsLst>
              <a:path path="circle">
                <a:fillToRect t="100000" r="100000"/>
              </a:path>
              <a:tileRect l="-100000" b="-100000"/>
            </a:gradFill>
            <a:ln w="317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7943" y="-9427"/>
              <a:ext cx="2963857" cy="1603785"/>
            </a:xfrm>
            <a:prstGeom prst="line">
              <a:avLst/>
            </a:prstGeom>
            <a:gradFill flip="none" rotWithShape="1">
              <a:gsLst>
                <a:gs pos="100000">
                  <a:schemeClr val="tx2">
                    <a:lumMod val="75000"/>
                  </a:schemeClr>
                </a:gs>
                <a:gs pos="10000">
                  <a:srgbClr val="00B0F0"/>
                </a:gs>
              </a:gsLst>
              <a:path path="circle">
                <a:fillToRect t="100000" r="100000"/>
              </a:path>
              <a:tileRect l="-100000" b="-100000"/>
            </a:gradFill>
            <a:ln w="317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 rot="20069466">
              <a:off x="-34843" y="369562"/>
              <a:ext cx="2698126" cy="3939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i="1" dirty="0" smtClean="0">
                  <a:solidFill>
                    <a:schemeClr val="bg1"/>
                  </a:solidFill>
                  <a:latin typeface="Impact" pitchFamily="34" charset="0"/>
                </a:rPr>
                <a:t>STRATEGIC TEMPLATE</a:t>
              </a:r>
              <a:endParaRPr lang="fr-FR" sz="1600" i="1" dirty="0">
                <a:solidFill>
                  <a:schemeClr val="bg1"/>
                </a:solidFill>
                <a:latin typeface="Impac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3381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581400" y="2292595"/>
            <a:ext cx="6705600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1400" y="2292595"/>
            <a:ext cx="6890347" cy="5418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" name="Right Triangle 3"/>
          <p:cNvSpPr/>
          <p:nvPr/>
        </p:nvSpPr>
        <p:spPr>
          <a:xfrm rot="5400000">
            <a:off x="10205474" y="2915930"/>
            <a:ext cx="347799" cy="184746"/>
          </a:xfrm>
          <a:prstGeom prst="rt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37104" y="2321544"/>
            <a:ext cx="5535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9. COST STRUCTURE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0" y="2895600"/>
            <a:ext cx="64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All </a:t>
            </a:r>
            <a:r>
              <a:rPr lang="en-US" dirty="0" smtClean="0"/>
              <a:t>the costs </a:t>
            </a:r>
            <a:r>
              <a:rPr lang="en-US" dirty="0"/>
              <a:t>incurred to operate </a:t>
            </a:r>
            <a:r>
              <a:rPr lang="en-US" dirty="0" smtClean="0"/>
              <a:t>your business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a) Cost-driven: </a:t>
            </a:r>
            <a:r>
              <a:rPr lang="en-US" dirty="0" smtClean="0"/>
              <a:t>low price value, maximum automation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b) Value-</a:t>
            </a:r>
            <a:r>
              <a:rPr lang="fr-FR" b="1" dirty="0" err="1" smtClean="0">
                <a:solidFill>
                  <a:srgbClr val="0070C0"/>
                </a:solidFill>
              </a:rPr>
              <a:t>driven</a:t>
            </a:r>
            <a:r>
              <a:rPr lang="fr-FR" b="1" dirty="0" smtClean="0">
                <a:solidFill>
                  <a:srgbClr val="0070C0"/>
                </a:solidFill>
              </a:rPr>
              <a:t>: </a:t>
            </a:r>
            <a:r>
              <a:rPr lang="fr-FR" dirty="0" smtClean="0"/>
              <a:t>added-value focused (e.g. luxury hotels)</a:t>
            </a:r>
            <a:br>
              <a:rPr lang="fr-FR" dirty="0" smtClean="0"/>
            </a:br>
            <a:r>
              <a:rPr lang="fr-FR" b="1" dirty="0" smtClean="0">
                <a:solidFill>
                  <a:srgbClr val="0070C0"/>
                </a:solidFill>
              </a:rPr>
              <a:t>c) Fixed costs: </a:t>
            </a:r>
            <a:r>
              <a:rPr lang="fr-FR" dirty="0" smtClean="0"/>
              <a:t>e.g. salaries and rents</a:t>
            </a:r>
            <a:br>
              <a:rPr lang="fr-FR" dirty="0" smtClean="0"/>
            </a:br>
            <a:r>
              <a:rPr lang="fr-FR" b="1" dirty="0" smtClean="0">
                <a:solidFill>
                  <a:srgbClr val="0070C0"/>
                </a:solidFill>
              </a:rPr>
              <a:t>d) Variable costs: </a:t>
            </a:r>
            <a:r>
              <a:rPr lang="fr-FR" dirty="0" smtClean="0"/>
              <a:t>they vary with the volume of goods produced</a:t>
            </a:r>
            <a:endParaRPr lang="fr-FR" dirty="0"/>
          </a:p>
        </p:txBody>
      </p:sp>
      <p:grpSp>
        <p:nvGrpSpPr>
          <p:cNvPr id="12" name="Group 11"/>
          <p:cNvGrpSpPr/>
          <p:nvPr/>
        </p:nvGrpSpPr>
        <p:grpSpPr>
          <a:xfrm>
            <a:off x="609591" y="2216395"/>
            <a:ext cx="2529255" cy="2584974"/>
            <a:chOff x="609591" y="2216395"/>
            <a:chExt cx="2529255" cy="2584974"/>
          </a:xfrm>
        </p:grpSpPr>
        <p:sp>
          <p:nvSpPr>
            <p:cNvPr id="13" name="Flowchart: Connector 12"/>
            <p:cNvSpPr/>
            <p:nvPr/>
          </p:nvSpPr>
          <p:spPr>
            <a:xfrm>
              <a:off x="609600" y="2216395"/>
              <a:ext cx="757358" cy="748550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498" y="2395291"/>
              <a:ext cx="315566" cy="319812"/>
            </a:xfrm>
            <a:prstGeom prst="rect">
              <a:avLst/>
            </a:prstGeom>
            <a:noFill/>
          </p:spPr>
        </p:pic>
        <p:grpSp>
          <p:nvGrpSpPr>
            <p:cNvPr id="15" name="Group 14"/>
            <p:cNvGrpSpPr/>
            <p:nvPr/>
          </p:nvGrpSpPr>
          <p:grpSpPr>
            <a:xfrm>
              <a:off x="1513681" y="2216395"/>
              <a:ext cx="757358" cy="748550"/>
              <a:chOff x="2057400" y="1272621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40" name="Group 39"/>
              <p:cNvGrpSpPr/>
              <p:nvPr/>
            </p:nvGrpSpPr>
            <p:grpSpPr>
              <a:xfrm>
                <a:off x="2057400" y="1272621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42" name="Flowchart: Connector 41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Flowchart: Connector 42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9502" y="1474660"/>
                <a:ext cx="280279" cy="327442"/>
              </a:xfrm>
              <a:prstGeom prst="rect">
                <a:avLst/>
              </a:prstGeom>
              <a:grpFill/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2381488" y="2216395"/>
              <a:ext cx="757358" cy="748550"/>
              <a:chOff x="3023218" y="1321978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38" name="Flowchart: Connector 37"/>
              <p:cNvSpPr/>
              <p:nvPr/>
            </p:nvSpPr>
            <p:spPr>
              <a:xfrm>
                <a:off x="3023218" y="1321978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74678" y="1513575"/>
                <a:ext cx="278995" cy="278995"/>
              </a:xfrm>
              <a:prstGeom prst="rect">
                <a:avLst/>
              </a:prstGeom>
              <a:noFill/>
            </p:spPr>
          </p:pic>
        </p:grpSp>
        <p:grpSp>
          <p:nvGrpSpPr>
            <p:cNvPr id="17" name="Group 16"/>
            <p:cNvGrpSpPr/>
            <p:nvPr/>
          </p:nvGrpSpPr>
          <p:grpSpPr>
            <a:xfrm>
              <a:off x="609600" y="3131892"/>
              <a:ext cx="757358" cy="748550"/>
              <a:chOff x="3967132" y="1328074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36" name="Flowchart: Connector 35"/>
              <p:cNvSpPr/>
              <p:nvPr/>
            </p:nvSpPr>
            <p:spPr>
              <a:xfrm>
                <a:off x="3967132" y="1328074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Heart 36"/>
              <p:cNvSpPr/>
              <p:nvPr/>
            </p:nvSpPr>
            <p:spPr>
              <a:xfrm>
                <a:off x="4204753" y="1585885"/>
                <a:ext cx="269240" cy="246378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513681" y="3131892"/>
              <a:ext cx="757358" cy="748550"/>
              <a:chOff x="5006773" y="1343314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34" name="Flowchart: Connector 33"/>
              <p:cNvSpPr/>
              <p:nvPr/>
            </p:nvSpPr>
            <p:spPr>
              <a:xfrm>
                <a:off x="5006773" y="1343314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06329" y="1536128"/>
                <a:ext cx="345891" cy="345891"/>
              </a:xfrm>
              <a:prstGeom prst="rect">
                <a:avLst/>
              </a:prstGeom>
              <a:noFill/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2381488" y="3131892"/>
              <a:ext cx="757358" cy="748550"/>
              <a:chOff x="6038766" y="1295400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30" name="Group 29"/>
              <p:cNvGrpSpPr/>
              <p:nvPr/>
            </p:nvGrpSpPr>
            <p:grpSpPr>
              <a:xfrm>
                <a:off x="6038766" y="1295400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32" name="Flowchart: Connector 31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Flowchart: Connector 32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54096" y="1553211"/>
                <a:ext cx="278994" cy="278994"/>
              </a:xfrm>
              <a:prstGeom prst="rect">
                <a:avLst/>
              </a:prstGeom>
              <a:grpFill/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609591" y="4052819"/>
              <a:ext cx="757357" cy="748550"/>
              <a:chOff x="7074026" y="1335997"/>
              <a:chExt cx="731520" cy="731520"/>
            </a:xfrm>
            <a:solidFill>
              <a:schemeClr val="bg1">
                <a:lumMod val="50000"/>
              </a:schemeClr>
            </a:solidFill>
          </p:grpSpPr>
          <p:sp>
            <p:nvSpPr>
              <p:cNvPr id="28" name="Flowchart: Connector 27"/>
              <p:cNvSpPr/>
              <p:nvPr/>
            </p:nvSpPr>
            <p:spPr>
              <a:xfrm>
                <a:off x="7074026" y="1335997"/>
                <a:ext cx="731520" cy="731520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Content Placeholder 1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9286" y="1525950"/>
                <a:ext cx="381000" cy="381000"/>
              </a:xfrm>
              <a:prstGeom prst="rect">
                <a:avLst/>
              </a:prstGeom>
              <a:noFill/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1513681" y="4052819"/>
              <a:ext cx="757358" cy="748550"/>
              <a:chOff x="8153400" y="1386629"/>
              <a:chExt cx="731520" cy="73152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24" name="Group 23"/>
              <p:cNvGrpSpPr/>
              <p:nvPr/>
            </p:nvGrpSpPr>
            <p:grpSpPr>
              <a:xfrm>
                <a:off x="8153400" y="1386629"/>
                <a:ext cx="731520" cy="731520"/>
                <a:chOff x="1082040" y="2375535"/>
                <a:chExt cx="1828800" cy="1828800"/>
              </a:xfrm>
              <a:grpFill/>
            </p:grpSpPr>
            <p:sp>
              <p:nvSpPr>
                <p:cNvPr id="26" name="Flowchart: Connector 25"/>
                <p:cNvSpPr/>
                <p:nvPr/>
              </p:nvSpPr>
              <p:spPr>
                <a:xfrm>
                  <a:off x="1082040" y="2375535"/>
                  <a:ext cx="1828800" cy="182880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Flowchart: Connector 26"/>
                <p:cNvSpPr/>
                <p:nvPr/>
              </p:nvSpPr>
              <p:spPr>
                <a:xfrm>
                  <a:off x="1219200" y="2512695"/>
                  <a:ext cx="1554480" cy="1554480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7080" y="1638025"/>
                <a:ext cx="264160" cy="264160"/>
              </a:xfrm>
              <a:prstGeom prst="rect">
                <a:avLst/>
              </a:prstGeom>
              <a:grpFill/>
            </p:spPr>
          </p:pic>
        </p:grpSp>
        <p:sp>
          <p:nvSpPr>
            <p:cNvPr id="22" name="Flowchart: Connector 21"/>
            <p:cNvSpPr/>
            <p:nvPr/>
          </p:nvSpPr>
          <p:spPr>
            <a:xfrm>
              <a:off x="2381488" y="4052819"/>
              <a:ext cx="757358" cy="748550"/>
            </a:xfrm>
            <a:prstGeom prst="flowChartConnector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465" y="4238680"/>
              <a:ext cx="404766" cy="404766"/>
            </a:xfrm>
            <a:prstGeom prst="rect">
              <a:avLst/>
            </a:prstGeom>
          </p:spPr>
        </p:pic>
      </p:grpSp>
      <p:grpSp>
        <p:nvGrpSpPr>
          <p:cNvPr id="44" name="Group 43"/>
          <p:cNvGrpSpPr/>
          <p:nvPr/>
        </p:nvGrpSpPr>
        <p:grpSpPr>
          <a:xfrm>
            <a:off x="-12976" y="228600"/>
            <a:ext cx="10985776" cy="474897"/>
            <a:chOff x="-12976" y="828424"/>
            <a:chExt cx="10985776" cy="1076576"/>
          </a:xfrm>
        </p:grpSpPr>
        <p:sp>
          <p:nvSpPr>
            <p:cNvPr id="45" name="Rectangle 44"/>
            <p:cNvSpPr/>
            <p:nvPr/>
          </p:nvSpPr>
          <p:spPr>
            <a:xfrm>
              <a:off x="0" y="828424"/>
              <a:ext cx="10972800" cy="107657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155372" y="973961"/>
              <a:ext cx="6379028" cy="9070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The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B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usiness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M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odel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C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anvas</a:t>
              </a:r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-12976" y="828424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0" y="1905000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0678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26510" y="4419600"/>
            <a:ext cx="6019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Template offered by PPTPOP.com</a:t>
            </a:r>
          </a:p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Reference and credits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</a:p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://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www.businessmodelgeneration.com/ 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hape 444"/>
          <p:cNvSpPr txBox="1"/>
          <p:nvPr/>
        </p:nvSpPr>
        <p:spPr>
          <a:xfrm>
            <a:off x="2490821" y="2581501"/>
            <a:ext cx="5662579" cy="99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600"/>
              </a:spcBef>
              <a:buClr>
                <a:schemeClr val="dk1"/>
              </a:buClr>
              <a:buSzPct val="30555"/>
            </a:pPr>
            <a:r>
              <a:rPr lang="en-GB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::: </a:t>
            </a:r>
            <a:r>
              <a:rPr lang="en-GB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PPTPOP </a:t>
            </a:r>
            <a:r>
              <a:rPr lang="en-GB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:::</a:t>
            </a:r>
            <a:endParaRPr lang="en-GB" sz="4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l" rtl="0">
              <a:spcBef>
                <a:spcPts val="600"/>
              </a:spcBef>
              <a:buClr>
                <a:schemeClr val="dk1"/>
              </a:buClr>
              <a:buFont typeface="Arial"/>
              <a:buNone/>
            </a:pPr>
            <a:endParaRPr sz="4400" b="1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ctr" rtl="0">
              <a:spcBef>
                <a:spcPts val="600"/>
              </a:spcBef>
              <a:buClr>
                <a:schemeClr val="dk1"/>
              </a:buClr>
              <a:buFont typeface="Arial"/>
              <a:buNone/>
            </a:pPr>
            <a:endParaRPr sz="4400" b="1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ctr" rtl="0">
              <a:spcBef>
                <a:spcPts val="0"/>
              </a:spcBef>
              <a:buNone/>
            </a:pPr>
            <a:endParaRPr sz="4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hape 445"/>
          <p:cNvSpPr txBox="1"/>
          <p:nvPr/>
        </p:nvSpPr>
        <p:spPr>
          <a:xfrm>
            <a:off x="2262221" y="3353509"/>
            <a:ext cx="6348379" cy="10660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Check out PPTPOP.com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learn actionable strategies to make presentations and pitches that persuade and close more sales.</a:t>
            </a:r>
            <a:endParaRPr sz="200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70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12976" y="228600"/>
            <a:ext cx="10985776" cy="474897"/>
            <a:chOff x="-12976" y="828424"/>
            <a:chExt cx="10985776" cy="1076576"/>
          </a:xfrm>
        </p:grpSpPr>
        <p:sp>
          <p:nvSpPr>
            <p:cNvPr id="44" name="Rectangle 43"/>
            <p:cNvSpPr/>
            <p:nvPr/>
          </p:nvSpPr>
          <p:spPr>
            <a:xfrm>
              <a:off x="0" y="828424"/>
              <a:ext cx="10972800" cy="107657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155372" y="973961"/>
              <a:ext cx="6379028" cy="9070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The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B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usiness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M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odel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C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anvas</a:t>
              </a:r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-12976" y="828424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0" y="1905000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166477" y="990600"/>
            <a:ext cx="10672064" cy="5215452"/>
            <a:chOff x="166477" y="1371600"/>
            <a:chExt cx="10672064" cy="5215452"/>
          </a:xfrm>
        </p:grpSpPr>
        <p:sp>
          <p:nvSpPr>
            <p:cNvPr id="6" name="Rectangle 5"/>
            <p:cNvSpPr/>
            <p:nvPr/>
          </p:nvSpPr>
          <p:spPr>
            <a:xfrm>
              <a:off x="166477" y="1371600"/>
              <a:ext cx="1967123" cy="3352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133600" y="1382030"/>
              <a:ext cx="2008513" cy="1676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133600" y="3048000"/>
              <a:ext cx="2008513" cy="1676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142114" y="1371600"/>
              <a:ext cx="2148862" cy="3352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290975" y="1371600"/>
              <a:ext cx="2214395" cy="1676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90975" y="3048000"/>
              <a:ext cx="2214395" cy="1676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505369" y="1371600"/>
              <a:ext cx="2333171" cy="33527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66477" y="4724400"/>
              <a:ext cx="5410636" cy="18626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77112" y="4724400"/>
              <a:ext cx="5261429" cy="18626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290975" y="1371602"/>
              <a:ext cx="2214395" cy="49275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290975" y="3057524"/>
              <a:ext cx="2214395" cy="476251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505370" y="1371600"/>
              <a:ext cx="2333170" cy="492761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142114" y="1371600"/>
              <a:ext cx="2148861" cy="492761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33602" y="1371600"/>
              <a:ext cx="2008511" cy="492761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66478" y="1371601"/>
              <a:ext cx="1967122" cy="49276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133601" y="3058430"/>
              <a:ext cx="2008512" cy="476251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577113" y="4725306"/>
              <a:ext cx="5261428" cy="476251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66478" y="4725306"/>
              <a:ext cx="5410636" cy="476251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33872" y="1489843"/>
              <a:ext cx="169972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KEY ACTIVITIES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385975" y="1486393"/>
              <a:ext cx="198119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VALUE PROPOSITION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290976" y="1492467"/>
              <a:ext cx="221439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CUSTOMER RELATIONSHIP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8610600" y="1489842"/>
              <a:ext cx="197885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CUSTOMER SEGMENTS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557175" y="1486393"/>
              <a:ext cx="158493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KEY PARTNERS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404775" y="3129068"/>
              <a:ext cx="138050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KEY RESOURCES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595776" y="3124200"/>
              <a:ext cx="98777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CHANNELS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57200" y="4800600"/>
              <a:ext cx="1490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COST STRUCTURE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867400" y="4800600"/>
              <a:ext cx="15561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REVENUE STREAM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2544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12976" y="228600"/>
            <a:ext cx="10985776" cy="6434652"/>
            <a:chOff x="-12976" y="228600"/>
            <a:chExt cx="10985776" cy="6434652"/>
          </a:xfrm>
        </p:grpSpPr>
        <p:grpSp>
          <p:nvGrpSpPr>
            <p:cNvPr id="2" name="Group 1"/>
            <p:cNvGrpSpPr/>
            <p:nvPr/>
          </p:nvGrpSpPr>
          <p:grpSpPr>
            <a:xfrm>
              <a:off x="-12976" y="228600"/>
              <a:ext cx="10985776" cy="474897"/>
              <a:chOff x="-12976" y="828424"/>
              <a:chExt cx="10985776" cy="1076576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0" y="828424"/>
                <a:ext cx="10972800" cy="1076576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2155372" y="973961"/>
                <a:ext cx="6379028" cy="9070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The </a:t>
                </a: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B</a:t>
                </a:r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usiness </a:t>
                </a: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M</a:t>
                </a:r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odel </a:t>
                </a: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C</a:t>
                </a:r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anvas</a:t>
                </a:r>
                <a:endPara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endParaRPr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-12976" y="828424"/>
                <a:ext cx="109728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0" y="1905000"/>
                <a:ext cx="109728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/>
            <p:cNvGrpSpPr/>
            <p:nvPr/>
          </p:nvGrpSpPr>
          <p:grpSpPr>
            <a:xfrm>
              <a:off x="150368" y="990600"/>
              <a:ext cx="10672064" cy="5672652"/>
              <a:chOff x="166477" y="1371600"/>
              <a:chExt cx="10672064" cy="5672652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66477" y="1371600"/>
                <a:ext cx="1967123" cy="3635550"/>
              </a:xfrm>
              <a:prstGeom prst="rect">
                <a:avLst/>
              </a:prstGeom>
              <a:solidFill>
                <a:srgbClr val="FFF9E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133600" y="1382030"/>
                <a:ext cx="2008513" cy="1676400"/>
              </a:xfrm>
              <a:prstGeom prst="rect">
                <a:avLst/>
              </a:prstGeom>
              <a:solidFill>
                <a:srgbClr val="FFF9E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133600" y="3048000"/>
                <a:ext cx="2008513" cy="1959150"/>
              </a:xfrm>
              <a:prstGeom prst="rect">
                <a:avLst/>
              </a:prstGeom>
              <a:solidFill>
                <a:srgbClr val="FFF9E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142114" y="1371600"/>
                <a:ext cx="2148862" cy="3635550"/>
              </a:xfrm>
              <a:prstGeom prst="rect">
                <a:avLst/>
              </a:prstGeom>
              <a:solidFill>
                <a:srgbClr val="FFF9E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290975" y="1371600"/>
                <a:ext cx="2214395" cy="1676400"/>
              </a:xfrm>
              <a:prstGeom prst="rect">
                <a:avLst/>
              </a:prstGeom>
              <a:solidFill>
                <a:srgbClr val="FFF9E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290975" y="3047999"/>
                <a:ext cx="2214395" cy="1959151"/>
              </a:xfrm>
              <a:prstGeom prst="rect">
                <a:avLst/>
              </a:prstGeom>
              <a:solidFill>
                <a:srgbClr val="FFF9E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505369" y="1371600"/>
                <a:ext cx="2333171" cy="3647011"/>
              </a:xfrm>
              <a:prstGeom prst="rect">
                <a:avLst/>
              </a:prstGeom>
              <a:solidFill>
                <a:srgbClr val="FFF9E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6477" y="5029200"/>
                <a:ext cx="5410636" cy="2015052"/>
              </a:xfrm>
              <a:prstGeom prst="rect">
                <a:avLst/>
              </a:prstGeom>
              <a:solidFill>
                <a:srgbClr val="FFF9E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577112" y="5029200"/>
                <a:ext cx="5261429" cy="2015052"/>
              </a:xfrm>
              <a:prstGeom prst="rect">
                <a:avLst/>
              </a:prstGeom>
              <a:solidFill>
                <a:srgbClr val="FFF9E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290975" y="1371602"/>
                <a:ext cx="2214395" cy="475200"/>
              </a:xfrm>
              <a:prstGeom prst="rect">
                <a:avLst/>
              </a:prstGeom>
              <a:solidFill>
                <a:srgbClr val="E6AF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290975" y="3057524"/>
                <a:ext cx="2214395" cy="476251"/>
              </a:xfrm>
              <a:prstGeom prst="rect">
                <a:avLst/>
              </a:prstGeom>
              <a:solidFill>
                <a:srgbClr val="E6AF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505370" y="1371600"/>
                <a:ext cx="2333170" cy="475200"/>
              </a:xfrm>
              <a:prstGeom prst="rect">
                <a:avLst/>
              </a:prstGeom>
              <a:solidFill>
                <a:srgbClr val="E6AF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142114" y="1371600"/>
                <a:ext cx="2148861" cy="475200"/>
              </a:xfrm>
              <a:prstGeom prst="rect">
                <a:avLst/>
              </a:prstGeom>
              <a:solidFill>
                <a:srgbClr val="E6AF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/>
                  <a:t> </a:t>
                </a:r>
                <a:endParaRPr lang="en-US" sz="1600" b="1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133602" y="1371600"/>
                <a:ext cx="2008511" cy="475200"/>
              </a:xfrm>
              <a:prstGeom prst="rect">
                <a:avLst/>
              </a:prstGeom>
              <a:solidFill>
                <a:srgbClr val="E6AF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66478" y="1371601"/>
                <a:ext cx="1967122" cy="475200"/>
              </a:xfrm>
              <a:prstGeom prst="rect">
                <a:avLst/>
              </a:prstGeom>
              <a:solidFill>
                <a:srgbClr val="E6AF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133601" y="3058430"/>
                <a:ext cx="2008512" cy="476251"/>
              </a:xfrm>
              <a:prstGeom prst="rect">
                <a:avLst/>
              </a:prstGeom>
              <a:solidFill>
                <a:srgbClr val="E6AF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577113" y="5030106"/>
                <a:ext cx="5261428" cy="476251"/>
              </a:xfrm>
              <a:prstGeom prst="rect">
                <a:avLst/>
              </a:prstGeom>
              <a:solidFill>
                <a:srgbClr val="E6AF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66478" y="5030106"/>
                <a:ext cx="5410636" cy="476251"/>
              </a:xfrm>
              <a:prstGeom prst="rect">
                <a:avLst/>
              </a:prstGeom>
              <a:solidFill>
                <a:srgbClr val="E6AF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33872" y="1486393"/>
                <a:ext cx="169972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Key Activities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359510" y="1486393"/>
                <a:ext cx="198119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Value Proposition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90976" y="1486393"/>
                <a:ext cx="221439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Customer Relationships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610600" y="1486393"/>
                <a:ext cx="197885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Customer Segments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557175" y="1486393"/>
                <a:ext cx="158493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Key Partners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404775" y="3124200"/>
                <a:ext cx="124373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Key Resources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595776" y="3124200"/>
                <a:ext cx="86273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Channels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33872" y="5139252"/>
                <a:ext cx="124187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Cost Structure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817710" y="5139252"/>
                <a:ext cx="140057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Revenue Stream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4794" y="1163022"/>
              <a:ext cx="190500" cy="192517"/>
            </a:xfrm>
            <a:prstGeom prst="rect">
              <a:avLst/>
            </a:prstGeom>
            <a:noFill/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871" y="1120464"/>
              <a:ext cx="202389" cy="243418"/>
            </a:xfrm>
            <a:prstGeom prst="rect">
              <a:avLst/>
            </a:prstGeom>
            <a:noFill/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0822" y="2774266"/>
              <a:ext cx="212763" cy="210289"/>
            </a:xfrm>
            <a:prstGeom prst="rect">
              <a:avLst/>
            </a:prstGeom>
            <a:noFill/>
          </p:spPr>
        </p:pic>
        <p:sp>
          <p:nvSpPr>
            <p:cNvPr id="38" name="Heart 37"/>
            <p:cNvSpPr/>
            <p:nvPr/>
          </p:nvSpPr>
          <p:spPr>
            <a:xfrm>
              <a:off x="8194379" y="1153213"/>
              <a:ext cx="151031" cy="165080"/>
            </a:xfrm>
            <a:prstGeom prst="hear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8213" y="4770439"/>
              <a:ext cx="219387" cy="216836"/>
            </a:xfrm>
            <a:prstGeom prst="rect">
              <a:avLst/>
            </a:prstGeom>
            <a:noFill/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9943" y="2802187"/>
              <a:ext cx="217852" cy="215319"/>
            </a:xfrm>
            <a:prstGeom prst="rect">
              <a:avLst/>
            </a:prstGeom>
            <a:noFill/>
          </p:spPr>
        </p:pic>
        <p:pic>
          <p:nvPicPr>
            <p:cNvPr id="41" name="Content Placeholder 1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9728" y="1094726"/>
              <a:ext cx="322191" cy="318444"/>
            </a:xfrm>
            <a:prstGeom prst="rect">
              <a:avLst/>
            </a:prstGeom>
            <a:noFill/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46" y="1159825"/>
              <a:ext cx="197148" cy="194856"/>
            </a:xfrm>
            <a:prstGeom prst="rect">
              <a:avLst/>
            </a:prstGeom>
            <a:noFill/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1551" y="4776807"/>
              <a:ext cx="229649" cy="2296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3107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12976" y="228600"/>
            <a:ext cx="10985776" cy="6434652"/>
            <a:chOff x="-12976" y="228600"/>
            <a:chExt cx="10985776" cy="6434652"/>
          </a:xfrm>
        </p:grpSpPr>
        <p:grpSp>
          <p:nvGrpSpPr>
            <p:cNvPr id="2" name="Group 1"/>
            <p:cNvGrpSpPr/>
            <p:nvPr/>
          </p:nvGrpSpPr>
          <p:grpSpPr>
            <a:xfrm>
              <a:off x="-12976" y="228600"/>
              <a:ext cx="10985776" cy="474897"/>
              <a:chOff x="-12976" y="828424"/>
              <a:chExt cx="10985776" cy="1076576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0" y="828424"/>
                <a:ext cx="10972800" cy="1076576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2155372" y="973961"/>
                <a:ext cx="6379028" cy="9070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The </a:t>
                </a: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B</a:t>
                </a:r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usiness </a:t>
                </a: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M</a:t>
                </a:r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odel </a:t>
                </a: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C</a:t>
                </a:r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anvas</a:t>
                </a:r>
                <a:endPara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endParaRPr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-12976" y="828424"/>
                <a:ext cx="109728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0" y="1905000"/>
                <a:ext cx="109728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/>
            <p:cNvGrpSpPr/>
            <p:nvPr/>
          </p:nvGrpSpPr>
          <p:grpSpPr>
            <a:xfrm>
              <a:off x="150368" y="990600"/>
              <a:ext cx="10672064" cy="5672652"/>
              <a:chOff x="166477" y="1371600"/>
              <a:chExt cx="10672064" cy="5672652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66477" y="1371600"/>
                <a:ext cx="1967123" cy="363555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133600" y="1382030"/>
                <a:ext cx="2008513" cy="16764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133600" y="3048000"/>
                <a:ext cx="2008513" cy="195915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142114" y="1371600"/>
                <a:ext cx="2148862" cy="363555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290975" y="1371600"/>
                <a:ext cx="2214395" cy="16764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290975" y="3047999"/>
                <a:ext cx="2214395" cy="195915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505369" y="1371600"/>
                <a:ext cx="2333171" cy="364701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6477" y="5029200"/>
                <a:ext cx="5410636" cy="2015052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577112" y="5029200"/>
                <a:ext cx="5261429" cy="2015052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290975" y="1371602"/>
                <a:ext cx="2214395" cy="475200"/>
              </a:xfrm>
              <a:prstGeom prst="rect">
                <a:avLst/>
              </a:prstGeom>
              <a:solidFill>
                <a:srgbClr val="33996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290975" y="3057524"/>
                <a:ext cx="2214395" cy="476251"/>
              </a:xfrm>
              <a:prstGeom prst="rect">
                <a:avLst/>
              </a:prstGeom>
              <a:solidFill>
                <a:srgbClr val="33996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505370" y="1371600"/>
                <a:ext cx="2333170" cy="475200"/>
              </a:xfrm>
              <a:prstGeom prst="rect">
                <a:avLst/>
              </a:prstGeom>
              <a:solidFill>
                <a:srgbClr val="33996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142114" y="1371600"/>
                <a:ext cx="2148861" cy="475200"/>
              </a:xfrm>
              <a:prstGeom prst="rect">
                <a:avLst/>
              </a:prstGeom>
              <a:solidFill>
                <a:srgbClr val="33996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/>
                  <a:t> </a:t>
                </a:r>
                <a:endParaRPr lang="en-US" sz="1600" b="1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133602" y="1371600"/>
                <a:ext cx="2008511" cy="475200"/>
              </a:xfrm>
              <a:prstGeom prst="rect">
                <a:avLst/>
              </a:prstGeom>
              <a:solidFill>
                <a:srgbClr val="33996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66478" y="1371601"/>
                <a:ext cx="1967122" cy="475200"/>
              </a:xfrm>
              <a:prstGeom prst="rect">
                <a:avLst/>
              </a:prstGeom>
              <a:solidFill>
                <a:srgbClr val="33996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133601" y="3058430"/>
                <a:ext cx="2008512" cy="476251"/>
              </a:xfrm>
              <a:prstGeom prst="rect">
                <a:avLst/>
              </a:prstGeom>
              <a:solidFill>
                <a:srgbClr val="33996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577113" y="5030106"/>
                <a:ext cx="5261428" cy="476251"/>
              </a:xfrm>
              <a:prstGeom prst="rect">
                <a:avLst/>
              </a:prstGeom>
              <a:solidFill>
                <a:srgbClr val="33996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66478" y="5030106"/>
                <a:ext cx="5410636" cy="476251"/>
              </a:xfrm>
              <a:prstGeom prst="rect">
                <a:avLst/>
              </a:prstGeom>
              <a:solidFill>
                <a:srgbClr val="33996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33872" y="1486393"/>
                <a:ext cx="169972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Key Activities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359510" y="1486393"/>
                <a:ext cx="198119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Value Proposition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90976" y="1486393"/>
                <a:ext cx="221439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Customer Relationships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610600" y="1486393"/>
                <a:ext cx="197885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Customer Segments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557175" y="1486393"/>
                <a:ext cx="158493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Key Partners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404775" y="3124200"/>
                <a:ext cx="124373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Key Resources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595776" y="3124200"/>
                <a:ext cx="86273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Channels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33872" y="5139252"/>
                <a:ext cx="124187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Cost Structure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817710" y="5139252"/>
                <a:ext cx="140057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Revenue Stream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4794" y="1163022"/>
              <a:ext cx="190500" cy="192517"/>
            </a:xfrm>
            <a:prstGeom prst="rect">
              <a:avLst/>
            </a:prstGeom>
            <a:noFill/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871" y="1120464"/>
              <a:ext cx="202389" cy="243418"/>
            </a:xfrm>
            <a:prstGeom prst="rect">
              <a:avLst/>
            </a:prstGeom>
            <a:noFill/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0822" y="2774266"/>
              <a:ext cx="212763" cy="210289"/>
            </a:xfrm>
            <a:prstGeom prst="rect">
              <a:avLst/>
            </a:prstGeom>
            <a:noFill/>
          </p:spPr>
        </p:pic>
        <p:sp>
          <p:nvSpPr>
            <p:cNvPr id="38" name="Heart 37"/>
            <p:cNvSpPr/>
            <p:nvPr/>
          </p:nvSpPr>
          <p:spPr>
            <a:xfrm>
              <a:off x="8194379" y="1153213"/>
              <a:ext cx="151031" cy="165080"/>
            </a:xfrm>
            <a:prstGeom prst="hear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8213" y="4770439"/>
              <a:ext cx="219387" cy="216836"/>
            </a:xfrm>
            <a:prstGeom prst="rect">
              <a:avLst/>
            </a:prstGeom>
            <a:noFill/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9943" y="2802187"/>
              <a:ext cx="217852" cy="215319"/>
            </a:xfrm>
            <a:prstGeom prst="rect">
              <a:avLst/>
            </a:prstGeom>
            <a:noFill/>
          </p:spPr>
        </p:pic>
        <p:pic>
          <p:nvPicPr>
            <p:cNvPr id="41" name="Content Placeholder 1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9728" y="1094726"/>
              <a:ext cx="322191" cy="318444"/>
            </a:xfrm>
            <a:prstGeom prst="rect">
              <a:avLst/>
            </a:prstGeom>
            <a:noFill/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46" y="1159825"/>
              <a:ext cx="197148" cy="194856"/>
            </a:xfrm>
            <a:prstGeom prst="rect">
              <a:avLst/>
            </a:prstGeom>
            <a:noFill/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1551" y="4776807"/>
              <a:ext cx="229649" cy="2296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5415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12976" y="228600"/>
            <a:ext cx="10985776" cy="6434652"/>
            <a:chOff x="-12976" y="228600"/>
            <a:chExt cx="10985776" cy="6434652"/>
          </a:xfrm>
        </p:grpSpPr>
        <p:grpSp>
          <p:nvGrpSpPr>
            <p:cNvPr id="2" name="Group 1"/>
            <p:cNvGrpSpPr/>
            <p:nvPr/>
          </p:nvGrpSpPr>
          <p:grpSpPr>
            <a:xfrm>
              <a:off x="-12976" y="228600"/>
              <a:ext cx="10985776" cy="474897"/>
              <a:chOff x="-12976" y="828424"/>
              <a:chExt cx="10985776" cy="1076576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0" y="828424"/>
                <a:ext cx="10972800" cy="1076576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2155372" y="973961"/>
                <a:ext cx="6379028" cy="9070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The </a:t>
                </a: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B</a:t>
                </a:r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usiness </a:t>
                </a: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M</a:t>
                </a:r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odel </a:t>
                </a: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C</a:t>
                </a:r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anvas</a:t>
                </a:r>
                <a:endPara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endParaRPr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-12976" y="828424"/>
                <a:ext cx="109728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0" y="1905000"/>
                <a:ext cx="109728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/>
            <p:cNvGrpSpPr/>
            <p:nvPr/>
          </p:nvGrpSpPr>
          <p:grpSpPr>
            <a:xfrm>
              <a:off x="150368" y="990600"/>
              <a:ext cx="10672064" cy="5672652"/>
              <a:chOff x="166477" y="1371600"/>
              <a:chExt cx="10672064" cy="5672652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66477" y="1371600"/>
                <a:ext cx="1967123" cy="3635550"/>
              </a:xfrm>
              <a:prstGeom prst="rect">
                <a:avLst/>
              </a:prstGeom>
              <a:solidFill>
                <a:srgbClr val="F8EDEC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133600" y="1382030"/>
                <a:ext cx="2008513" cy="1676400"/>
              </a:xfrm>
              <a:prstGeom prst="rect">
                <a:avLst/>
              </a:prstGeom>
              <a:solidFill>
                <a:srgbClr val="F8EDEC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133600" y="3048000"/>
                <a:ext cx="2008513" cy="1959150"/>
              </a:xfrm>
              <a:prstGeom prst="rect">
                <a:avLst/>
              </a:prstGeom>
              <a:solidFill>
                <a:srgbClr val="F8EDEC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142114" y="1371600"/>
                <a:ext cx="2148862" cy="3635550"/>
              </a:xfrm>
              <a:prstGeom prst="rect">
                <a:avLst/>
              </a:prstGeom>
              <a:solidFill>
                <a:srgbClr val="F8EDEC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290975" y="1371600"/>
                <a:ext cx="2214395" cy="1676400"/>
              </a:xfrm>
              <a:prstGeom prst="rect">
                <a:avLst/>
              </a:prstGeom>
              <a:solidFill>
                <a:srgbClr val="F8EDEC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290975" y="3047999"/>
                <a:ext cx="2214395" cy="1959151"/>
              </a:xfrm>
              <a:prstGeom prst="rect">
                <a:avLst/>
              </a:prstGeom>
              <a:solidFill>
                <a:srgbClr val="F8EDEC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505369" y="1371600"/>
                <a:ext cx="2333171" cy="3647011"/>
              </a:xfrm>
              <a:prstGeom prst="rect">
                <a:avLst/>
              </a:prstGeom>
              <a:solidFill>
                <a:srgbClr val="F8EDEC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6477" y="5029200"/>
                <a:ext cx="5410636" cy="2015052"/>
              </a:xfrm>
              <a:prstGeom prst="rect">
                <a:avLst/>
              </a:prstGeom>
              <a:solidFill>
                <a:srgbClr val="F8EDEC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577112" y="5029200"/>
                <a:ext cx="5261429" cy="2015052"/>
              </a:xfrm>
              <a:prstGeom prst="rect">
                <a:avLst/>
              </a:prstGeom>
              <a:solidFill>
                <a:srgbClr val="F8EDEC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290975" y="1371602"/>
                <a:ext cx="2214395" cy="475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290975" y="3057524"/>
                <a:ext cx="2214395" cy="47625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505370" y="1371600"/>
                <a:ext cx="2333170" cy="475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142114" y="1371600"/>
                <a:ext cx="2148861" cy="475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/>
                  <a:t> </a:t>
                </a:r>
                <a:endParaRPr lang="en-US" sz="1600" b="1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133602" y="1371600"/>
                <a:ext cx="2008511" cy="475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66478" y="1371601"/>
                <a:ext cx="1967122" cy="475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133601" y="3058430"/>
                <a:ext cx="2008512" cy="47625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577113" y="5030106"/>
                <a:ext cx="5261428" cy="47625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66478" y="5030106"/>
                <a:ext cx="5410636" cy="47625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33872" y="1486393"/>
                <a:ext cx="169972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Key Activities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359510" y="1486393"/>
                <a:ext cx="198119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Value Proposition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90976" y="1486393"/>
                <a:ext cx="221439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Customer Relationships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610600" y="1486393"/>
                <a:ext cx="197885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Customer Segments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557175" y="1486393"/>
                <a:ext cx="158493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Key Partners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404775" y="3124200"/>
                <a:ext cx="124373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Key Resources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595776" y="3124200"/>
                <a:ext cx="86273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Channels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33872" y="5139252"/>
                <a:ext cx="124187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Cost Structure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817710" y="5139252"/>
                <a:ext cx="140057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Revenue Stream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4794" y="1163022"/>
              <a:ext cx="190500" cy="192517"/>
            </a:xfrm>
            <a:prstGeom prst="rect">
              <a:avLst/>
            </a:prstGeom>
            <a:noFill/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871" y="1120464"/>
              <a:ext cx="202389" cy="243418"/>
            </a:xfrm>
            <a:prstGeom prst="rect">
              <a:avLst/>
            </a:prstGeom>
            <a:noFill/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0822" y="2774266"/>
              <a:ext cx="212763" cy="210289"/>
            </a:xfrm>
            <a:prstGeom prst="rect">
              <a:avLst/>
            </a:prstGeom>
            <a:noFill/>
          </p:spPr>
        </p:pic>
        <p:sp>
          <p:nvSpPr>
            <p:cNvPr id="38" name="Heart 37"/>
            <p:cNvSpPr/>
            <p:nvPr/>
          </p:nvSpPr>
          <p:spPr>
            <a:xfrm>
              <a:off x="8194379" y="1153213"/>
              <a:ext cx="151031" cy="165080"/>
            </a:xfrm>
            <a:prstGeom prst="hear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8213" y="4770439"/>
              <a:ext cx="219387" cy="216836"/>
            </a:xfrm>
            <a:prstGeom prst="rect">
              <a:avLst/>
            </a:prstGeom>
            <a:noFill/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9943" y="2802187"/>
              <a:ext cx="217852" cy="215319"/>
            </a:xfrm>
            <a:prstGeom prst="rect">
              <a:avLst/>
            </a:prstGeom>
            <a:noFill/>
          </p:spPr>
        </p:pic>
        <p:pic>
          <p:nvPicPr>
            <p:cNvPr id="41" name="Content Placeholder 1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9728" y="1094726"/>
              <a:ext cx="322191" cy="318444"/>
            </a:xfrm>
            <a:prstGeom prst="rect">
              <a:avLst/>
            </a:prstGeom>
            <a:noFill/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46" y="1159825"/>
              <a:ext cx="197148" cy="194856"/>
            </a:xfrm>
            <a:prstGeom prst="rect">
              <a:avLst/>
            </a:prstGeom>
            <a:noFill/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1551" y="4776807"/>
              <a:ext cx="229649" cy="2296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7883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2976" y="228600"/>
            <a:ext cx="10985776" cy="474897"/>
            <a:chOff x="-12976" y="828424"/>
            <a:chExt cx="10985776" cy="1076576"/>
          </a:xfrm>
        </p:grpSpPr>
        <p:sp>
          <p:nvSpPr>
            <p:cNvPr id="3" name="Rectangle 2"/>
            <p:cNvSpPr/>
            <p:nvPr/>
          </p:nvSpPr>
          <p:spPr>
            <a:xfrm>
              <a:off x="0" y="828424"/>
              <a:ext cx="10972800" cy="107657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155372" y="973961"/>
              <a:ext cx="6379028" cy="9070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The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B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usiness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M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odel 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C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rPr>
                <a:t>anvas</a:t>
              </a:r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-12976" y="828424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0" y="1905000"/>
              <a:ext cx="10972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150368" y="990600"/>
            <a:ext cx="10672064" cy="5672652"/>
            <a:chOff x="166477" y="1371600"/>
            <a:chExt cx="10672064" cy="5672652"/>
          </a:xfrm>
        </p:grpSpPr>
        <p:sp>
          <p:nvSpPr>
            <p:cNvPr id="8" name="Rectangle 7"/>
            <p:cNvSpPr/>
            <p:nvPr/>
          </p:nvSpPr>
          <p:spPr>
            <a:xfrm>
              <a:off x="166477" y="1371600"/>
              <a:ext cx="1967123" cy="3635550"/>
            </a:xfrm>
            <a:prstGeom prst="rect">
              <a:avLst/>
            </a:prstGeom>
            <a:solidFill>
              <a:srgbClr val="E7EFF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133600" y="1382030"/>
              <a:ext cx="2008513" cy="1676400"/>
            </a:xfrm>
            <a:prstGeom prst="rect">
              <a:avLst/>
            </a:prstGeom>
            <a:solidFill>
              <a:srgbClr val="E7EFF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33600" y="3048000"/>
              <a:ext cx="2008513" cy="1959150"/>
            </a:xfrm>
            <a:prstGeom prst="rect">
              <a:avLst/>
            </a:prstGeom>
            <a:solidFill>
              <a:srgbClr val="E7EFF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42114" y="1371600"/>
              <a:ext cx="2148862" cy="3635550"/>
            </a:xfrm>
            <a:prstGeom prst="rect">
              <a:avLst/>
            </a:prstGeom>
            <a:solidFill>
              <a:srgbClr val="E7EFF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90975" y="1371600"/>
              <a:ext cx="2214395" cy="1676400"/>
            </a:xfrm>
            <a:prstGeom prst="rect">
              <a:avLst/>
            </a:prstGeom>
            <a:solidFill>
              <a:srgbClr val="E7EFF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290975" y="3047999"/>
              <a:ext cx="2214395" cy="1959151"/>
            </a:xfrm>
            <a:prstGeom prst="rect">
              <a:avLst/>
            </a:prstGeom>
            <a:solidFill>
              <a:srgbClr val="E7EFF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505369" y="1371600"/>
              <a:ext cx="2333171" cy="3647011"/>
            </a:xfrm>
            <a:prstGeom prst="rect">
              <a:avLst/>
            </a:prstGeom>
            <a:solidFill>
              <a:srgbClr val="E7EFF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66477" y="5029200"/>
              <a:ext cx="5410636" cy="2015052"/>
            </a:xfrm>
            <a:prstGeom prst="rect">
              <a:avLst/>
            </a:prstGeom>
            <a:solidFill>
              <a:srgbClr val="E7EFF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577112" y="5029200"/>
              <a:ext cx="5261429" cy="2015052"/>
            </a:xfrm>
            <a:prstGeom prst="rect">
              <a:avLst/>
            </a:prstGeom>
            <a:solidFill>
              <a:srgbClr val="E7EFF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290975" y="1371602"/>
              <a:ext cx="2214395" cy="4752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290975" y="3057524"/>
              <a:ext cx="2214395" cy="476251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505370" y="1371600"/>
              <a:ext cx="2333170" cy="4752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142114" y="1371600"/>
              <a:ext cx="2148861" cy="4752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/>
                <a:t> </a:t>
              </a:r>
              <a:endParaRPr lang="en-US" sz="1600" b="1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133602" y="1371600"/>
              <a:ext cx="2008511" cy="4752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66478" y="1371601"/>
              <a:ext cx="1967122" cy="4752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133601" y="3058430"/>
              <a:ext cx="2008512" cy="476251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77113" y="5030106"/>
              <a:ext cx="5261428" cy="476251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66478" y="5030106"/>
              <a:ext cx="5410636" cy="476251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33872" y="1486393"/>
              <a:ext cx="169972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Key Activities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359510" y="1486393"/>
              <a:ext cx="198119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Value Proposition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290976" y="1486393"/>
              <a:ext cx="221439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Customer Relationships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8610600" y="1486393"/>
              <a:ext cx="197885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Customer Segments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557175" y="1486393"/>
              <a:ext cx="158493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Key Partners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404775" y="3124200"/>
              <a:ext cx="12437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Key Resources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595776" y="3124200"/>
              <a:ext cx="86273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Channels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33872" y="5139252"/>
              <a:ext cx="124187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Cost Structure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817710" y="5139252"/>
              <a:ext cx="140057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  <a:latin typeface="+mj-lt"/>
                </a:rPr>
                <a:t>Revenue Stream</a:t>
              </a:r>
              <a:endParaRPr lang="en-US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794" y="1163022"/>
            <a:ext cx="190500" cy="192517"/>
          </a:xfrm>
          <a:prstGeom prst="rect">
            <a:avLst/>
          </a:prstGeom>
          <a:noFill/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871" y="1120464"/>
            <a:ext cx="202389" cy="243418"/>
          </a:xfrm>
          <a:prstGeom prst="rect">
            <a:avLst/>
          </a:prstGeom>
          <a:noFill/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822" y="2774266"/>
            <a:ext cx="212763" cy="210289"/>
          </a:xfrm>
          <a:prstGeom prst="rect">
            <a:avLst/>
          </a:prstGeom>
          <a:noFill/>
        </p:spPr>
      </p:pic>
      <p:sp>
        <p:nvSpPr>
          <p:cNvPr id="38" name="Heart 37"/>
          <p:cNvSpPr/>
          <p:nvPr/>
        </p:nvSpPr>
        <p:spPr>
          <a:xfrm>
            <a:off x="8194379" y="1153213"/>
            <a:ext cx="151031" cy="165080"/>
          </a:xfrm>
          <a:prstGeom prst="hear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213" y="4770439"/>
            <a:ext cx="219387" cy="216836"/>
          </a:xfrm>
          <a:prstGeom prst="rect">
            <a:avLst/>
          </a:prstGeom>
          <a:noFill/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943" y="2802187"/>
            <a:ext cx="217852" cy="215319"/>
          </a:xfrm>
          <a:prstGeom prst="rect">
            <a:avLst/>
          </a:prstGeom>
          <a:noFill/>
        </p:spPr>
      </p:pic>
      <p:pic>
        <p:nvPicPr>
          <p:cNvPr id="41" name="Content Placeholder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728" y="1094726"/>
            <a:ext cx="322191" cy="318444"/>
          </a:xfrm>
          <a:prstGeom prst="rect">
            <a:avLst/>
          </a:prstGeom>
          <a:noFill/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646" y="1159825"/>
            <a:ext cx="197148" cy="194856"/>
          </a:xfrm>
          <a:prstGeom prst="rect">
            <a:avLst/>
          </a:prstGeom>
          <a:noFill/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551" y="4776807"/>
            <a:ext cx="229649" cy="22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849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12976" y="228600"/>
            <a:ext cx="10985776" cy="6434652"/>
            <a:chOff x="-12976" y="228600"/>
            <a:chExt cx="10985776" cy="6434652"/>
          </a:xfrm>
        </p:grpSpPr>
        <p:grpSp>
          <p:nvGrpSpPr>
            <p:cNvPr id="2" name="Group 1"/>
            <p:cNvGrpSpPr/>
            <p:nvPr/>
          </p:nvGrpSpPr>
          <p:grpSpPr>
            <a:xfrm>
              <a:off x="-12976" y="228600"/>
              <a:ext cx="10985776" cy="474897"/>
              <a:chOff x="-12976" y="828424"/>
              <a:chExt cx="10985776" cy="1076576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0" y="828424"/>
                <a:ext cx="10972800" cy="1076576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2155372" y="973961"/>
                <a:ext cx="6379028" cy="9070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The </a:t>
                </a: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B</a:t>
                </a:r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usiness </a:t>
                </a: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M</a:t>
                </a:r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odel </a:t>
                </a: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C</a:t>
                </a:r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Arial" pitchFamily="34" charset="0"/>
                  </a:rPr>
                  <a:t>anvas</a:t>
                </a:r>
                <a:endPara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Arial" pitchFamily="34" charset="0"/>
                </a:endParaRPr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-12976" y="828424"/>
                <a:ext cx="109728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0" y="1905000"/>
                <a:ext cx="109728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/>
            <p:cNvGrpSpPr/>
            <p:nvPr/>
          </p:nvGrpSpPr>
          <p:grpSpPr>
            <a:xfrm>
              <a:off x="150368" y="990600"/>
              <a:ext cx="10672064" cy="5672652"/>
              <a:chOff x="166477" y="1371600"/>
              <a:chExt cx="10672064" cy="5672652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66477" y="1371600"/>
                <a:ext cx="1967123" cy="363555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133600" y="1382030"/>
                <a:ext cx="2008513" cy="16764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133600" y="3048000"/>
                <a:ext cx="2008513" cy="195915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142114" y="1371600"/>
                <a:ext cx="2148862" cy="363555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290975" y="1371600"/>
                <a:ext cx="2214395" cy="16764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290975" y="3047999"/>
                <a:ext cx="2214395" cy="195915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505369" y="1371600"/>
                <a:ext cx="2333171" cy="36470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6477" y="5029200"/>
                <a:ext cx="5410636" cy="201505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577112" y="5029200"/>
                <a:ext cx="5261429" cy="201505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290975" y="1371602"/>
                <a:ext cx="2214395" cy="475200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290975" y="3057524"/>
                <a:ext cx="2214395" cy="476251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505370" y="1371600"/>
                <a:ext cx="2333170" cy="475200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142114" y="1371600"/>
                <a:ext cx="2148861" cy="475200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/>
                  <a:t> </a:t>
                </a:r>
                <a:endParaRPr lang="en-US" sz="1600" b="1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133602" y="1371600"/>
                <a:ext cx="2008511" cy="475200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66478" y="1371601"/>
                <a:ext cx="1967122" cy="475200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133601" y="3058430"/>
                <a:ext cx="2008512" cy="476251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577113" y="5030106"/>
                <a:ext cx="5261428" cy="476251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66478" y="5030106"/>
                <a:ext cx="5410636" cy="476251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33872" y="1486393"/>
                <a:ext cx="169972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Key Activities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359510" y="1486393"/>
                <a:ext cx="198119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Value Proposition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90976" y="1486393"/>
                <a:ext cx="221439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Customer Relationships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610600" y="1486393"/>
                <a:ext cx="197885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Customer Segments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557175" y="1486393"/>
                <a:ext cx="158493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Key Partners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404775" y="3124200"/>
                <a:ext cx="124373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Key Resources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595776" y="3124200"/>
                <a:ext cx="86273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Channels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33872" y="5139252"/>
                <a:ext cx="124187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Cost Structure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817710" y="5139252"/>
                <a:ext cx="140057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1"/>
                    </a:solidFill>
                    <a:latin typeface="+mj-lt"/>
                  </a:rPr>
                  <a:t>Revenue Stream</a:t>
                </a:r>
                <a:endParaRPr lang="en-US"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4794" y="1163022"/>
              <a:ext cx="190500" cy="192517"/>
            </a:xfrm>
            <a:prstGeom prst="rect">
              <a:avLst/>
            </a:prstGeom>
            <a:noFill/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871" y="1120464"/>
              <a:ext cx="202389" cy="243418"/>
            </a:xfrm>
            <a:prstGeom prst="rect">
              <a:avLst/>
            </a:prstGeom>
            <a:noFill/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0822" y="2774266"/>
              <a:ext cx="212763" cy="210289"/>
            </a:xfrm>
            <a:prstGeom prst="rect">
              <a:avLst/>
            </a:prstGeom>
            <a:noFill/>
          </p:spPr>
        </p:pic>
        <p:sp>
          <p:nvSpPr>
            <p:cNvPr id="38" name="Heart 37"/>
            <p:cNvSpPr/>
            <p:nvPr/>
          </p:nvSpPr>
          <p:spPr>
            <a:xfrm>
              <a:off x="8194379" y="1153213"/>
              <a:ext cx="151031" cy="165080"/>
            </a:xfrm>
            <a:prstGeom prst="hear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8213" y="4770439"/>
              <a:ext cx="219387" cy="216836"/>
            </a:xfrm>
            <a:prstGeom prst="rect">
              <a:avLst/>
            </a:prstGeom>
            <a:noFill/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9943" y="2802187"/>
              <a:ext cx="217852" cy="215319"/>
            </a:xfrm>
            <a:prstGeom prst="rect">
              <a:avLst/>
            </a:prstGeom>
            <a:noFill/>
          </p:spPr>
        </p:pic>
        <p:pic>
          <p:nvPicPr>
            <p:cNvPr id="41" name="Content Placeholder 1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9728" y="1094726"/>
              <a:ext cx="322191" cy="318444"/>
            </a:xfrm>
            <a:prstGeom prst="rect">
              <a:avLst/>
            </a:prstGeom>
            <a:noFill/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46" y="1159825"/>
              <a:ext cx="197148" cy="194856"/>
            </a:xfrm>
            <a:prstGeom prst="rect">
              <a:avLst/>
            </a:prstGeom>
            <a:noFill/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1551" y="4776807"/>
              <a:ext cx="229649" cy="2296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747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63"/>
          <a:stretch/>
        </p:blipFill>
        <p:spPr>
          <a:xfrm>
            <a:off x="304800" y="289970"/>
            <a:ext cx="10287000" cy="656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547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582</Words>
  <Application>Microsoft Office PowerPoint</Application>
  <PresentationFormat>Custom</PresentationFormat>
  <Paragraphs>165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Impact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LEPERS, Clémence</dc:creator>
  <cp:lastModifiedBy>LEPERS, Anne-Clémence</cp:lastModifiedBy>
  <cp:revision>68</cp:revision>
  <dcterms:created xsi:type="dcterms:W3CDTF">2006-08-16T00:00:00Z</dcterms:created>
  <dcterms:modified xsi:type="dcterms:W3CDTF">2017-02-10T06:19:29Z</dcterms:modified>
</cp:coreProperties>
</file>