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27C7A-A6E7-48DB-A70C-A28C15011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8ED4E2-84F0-4E97-AD43-3338606C0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18A4B-EB97-46C3-9104-8C6505BBF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BEC29-0A9C-446C-9B2C-C04EB062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CF368-0064-496E-A9BF-AEFF4715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36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45A0B-1DFF-4D40-BD21-A582E65A7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5EB81-E8B0-4814-9685-3829F0EE7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78FF1-3EE5-42DD-8E70-348567A25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40D8D-4DC8-4706-A99D-BA215D9AA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BF557-57B6-4EC3-B637-209EA7CD9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52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350D87-E17E-4AC5-A34C-540A0212D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C1D342-5BB5-40F2-9773-725DAEF26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5C998-7718-4D42-A12D-DAE5A7B36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2B2F-979B-4DBC-B3F1-D833E6828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0AE95-C284-4815-BEEC-5DCA790D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78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E8B63-1287-4737-A3A2-042CA7B06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FD039-2896-40AD-9333-162107300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ADF40-AC5C-4DB2-A42E-83FF4025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167E0-7AB1-4D81-B05C-4794FEB13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4DCE3-BB89-4F13-A981-CB2B3058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3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6629-8478-4204-8A14-F09D8033D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BFC96-4169-4B63-B01C-FA7BD82EF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F7AB7-3D49-45BB-AC2C-4E242FCA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2DDD5-5E79-42A6-A6E6-85FC8061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6FF91-7E5B-4493-BE97-298D2C12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15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60F9-3C6D-4489-8AC5-45746512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8142-6808-49ED-848F-2F20404E0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4F870-0EE5-49CF-9663-3BDA45F37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5519-2F35-473B-A39D-F868026D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EFD2E-1816-4E9B-953B-0A22A850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62A38-D13E-446B-8325-717D2C0A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91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01AE1-A9E4-4D96-9217-52F20664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8B86A-4E89-4C40-9619-D15BC3680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A3344B-805D-4AA2-A620-421EAF847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576AA-F4F5-4C31-AE0D-F23095900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8D702-24C1-42BC-8C5B-FD81EE2D1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3CC3A1-22B8-4523-9045-F790E8CBD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050AD6-FEBF-4EDE-A4EE-6F602B350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65A451-6816-4693-A616-34844C078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53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81D90-D897-442A-B683-FECBA653F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839960-51CF-4CEB-B319-94A7B34B0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FD861-59E6-4A45-9144-2B5BCF19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02B07-7A9C-4741-8727-C43C0F23B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29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29DAE5-42CC-4A50-9AB0-1A7CE5DF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6AD0B6-B7C3-4B8C-862D-6DB43077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3FDAC-0F1F-4FE5-9CC3-2BA13B0F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65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C23AA-D486-4DA2-9451-94E66C658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FBDDC-7CD8-4F2E-AE9D-1497F10E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94C35-9108-4DA4-BAC5-082D4D8F6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B0837-8BED-4E59-911F-DC47A54C5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C123E-079F-4E55-B7BD-B645C755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0479B-98C2-4F81-A1B8-A56B6D24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99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C2AA5-1269-45D2-B599-13F6C126C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A64D7-EBB0-4148-B252-31A5153BB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C55C03-95AB-4322-BC2A-5E5B0B343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BDD68-602A-41C7-9AC1-7B895488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2DC78A-7096-48ED-877A-101EC4CC5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F00CD-504C-40CB-AE4D-0EB0B1B7D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819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EBE19E-FB57-4144-9058-AF467E678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B9C82-3A17-47C7-A8B5-CC9527B2B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C2591-888A-4D38-8C63-75627EDF9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3B46A-6D82-4791-A669-FB910F2BCA51}" type="datetimeFigureOut">
              <a:rPr lang="en-GB" smtClean="0"/>
              <a:t>22/02/2018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7FF7-9D59-498A-9BEA-D5A01C2F1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4C4C2-285A-4CB2-839C-F7EEFF922F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F1698-3089-48A0-8F86-D814A4D5F7F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47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to-ltd.co.u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s://www.tto-ltd.co.uk/transformation-vault/organisational-change-management/engage/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svg"/><Relationship Id="rId2" Type="http://schemas.openxmlformats.org/officeDocument/2006/relationships/image" Target="../media/image4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jpg"/><Relationship Id="rId10" Type="http://schemas.openxmlformats.org/officeDocument/2006/relationships/image" Target="../media/image12.svg"/><Relationship Id="rId19" Type="http://schemas.openxmlformats.org/officeDocument/2006/relationships/image" Target="../media/image21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60D62C2-7DB3-456A-AF43-30657DD4F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" y="0"/>
            <a:ext cx="12181088" cy="4855348"/>
          </a:xfrm>
          <a:prstGeom prst="rect">
            <a:avLst/>
          </a:prstGeom>
        </p:spPr>
      </p:pic>
      <p:pic>
        <p:nvPicPr>
          <p:cNvPr id="9" name="Picture 8">
            <a:hlinkClick r:id="rId3"/>
            <a:extLst>
              <a:ext uri="{FF2B5EF4-FFF2-40B4-BE49-F238E27FC236}">
                <a16:creationId xmlns:a16="http://schemas.microsoft.com/office/drawing/2014/main" id="{DEC244EC-7214-4BC9-BCBD-EFAE235085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821" y="8228"/>
            <a:ext cx="1633269" cy="15007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09ABE1-3047-46AC-8042-9E0E1CCC1207}"/>
              </a:ext>
            </a:extLst>
          </p:cNvPr>
          <p:cNvSpPr txBox="1"/>
          <p:nvPr/>
        </p:nvSpPr>
        <p:spPr>
          <a:xfrm>
            <a:off x="142042" y="4980373"/>
            <a:ext cx="6427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Template Name: </a:t>
            </a:r>
            <a:r>
              <a:rPr lang="en-GB" sz="1100" dirty="0">
                <a:latin typeface="Segoe UI" panose="020B0502040204020203" pitchFamily="34" charset="0"/>
                <a:cs typeface="Segoe UI" panose="020B0502040204020203" pitchFamily="34" charset="0"/>
              </a:rPr>
              <a:t>ENGAGE™ Business Operating Model Template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900585-3ACA-43DD-BD84-A0428F1964AF}"/>
              </a:ext>
            </a:extLst>
          </p:cNvPr>
          <p:cNvSpPr txBox="1"/>
          <p:nvPr/>
        </p:nvSpPr>
        <p:spPr>
          <a:xfrm>
            <a:off x="142042" y="5367008"/>
            <a:ext cx="64274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Template Description: </a:t>
            </a:r>
            <a:r>
              <a:rPr lang="en-GB" sz="1100" dirty="0">
                <a:latin typeface="Segoe UI" panose="020B0502040204020203" pitchFamily="34" charset="0"/>
                <a:cs typeface="Segoe UI" panose="020B0502040204020203" pitchFamily="34" charset="0"/>
              </a:rPr>
              <a:t>The ENGAGE™ Business Operating Model Template is used to record the current and target operating models for the business to help establish what the vision is for the business transformation.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452068-9AC6-4FB9-90DD-BDA2934FE0EC}"/>
              </a:ext>
            </a:extLst>
          </p:cNvPr>
          <p:cNvSpPr txBox="1"/>
          <p:nvPr/>
        </p:nvSpPr>
        <p:spPr>
          <a:xfrm>
            <a:off x="142042" y="6090057"/>
            <a:ext cx="6427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ENGAGE™ Stage Alignment: </a:t>
            </a:r>
            <a:r>
              <a:rPr lang="en-GB" sz="1100" dirty="0">
                <a:latin typeface="Segoe UI" panose="020B0502040204020203" pitchFamily="34" charset="0"/>
                <a:cs typeface="Segoe UI" panose="020B0502040204020203" pitchFamily="34" charset="0"/>
              </a:rPr>
              <a:t>This template is aligned to </a:t>
            </a:r>
            <a:r>
              <a:rPr lang="en-GB" sz="1100" b="1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Stage 1 – Establish the Vision</a:t>
            </a:r>
            <a:endParaRPr lang="en-GB" sz="1100" dirty="0">
              <a:solidFill>
                <a:schemeClr val="accent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Picture 11">
            <a:hlinkClick r:id="rId5"/>
            <a:extLst>
              <a:ext uri="{FF2B5EF4-FFF2-40B4-BE49-F238E27FC236}">
                <a16:creationId xmlns:a16="http://schemas.microsoft.com/office/drawing/2014/main" id="{2AA63E15-49A5-44CA-80CE-DEB6CBFB77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089" y="4154750"/>
            <a:ext cx="5102473" cy="26222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0686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17041D2-8CB4-4A1E-8DD0-F7318C1C8E66}"/>
              </a:ext>
            </a:extLst>
          </p:cNvPr>
          <p:cNvSpPr/>
          <p:nvPr/>
        </p:nvSpPr>
        <p:spPr>
          <a:xfrm>
            <a:off x="186431" y="195309"/>
            <a:ext cx="11558726" cy="6596109"/>
          </a:xfrm>
          <a:prstGeom prst="roundRect">
            <a:avLst>
              <a:gd name="adj" fmla="val 4220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2D9E8B7-0EB6-4503-B005-A1FE78CC47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782" y="227001"/>
            <a:ext cx="1162258" cy="106798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41AE8DE-C638-43CB-AE21-7F7A5834BCE9}"/>
              </a:ext>
            </a:extLst>
          </p:cNvPr>
          <p:cNvSpPr/>
          <p:nvPr/>
        </p:nvSpPr>
        <p:spPr>
          <a:xfrm>
            <a:off x="346229" y="1251751"/>
            <a:ext cx="2104008" cy="530884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SUPPLIERS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supply chain relationships are required in the future?</a:t>
            </a:r>
          </a:p>
          <a:p>
            <a:pPr algn="ctr"/>
            <a:endParaRPr lang="en-GB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58CE12-3680-4AEA-8FE2-FD8E5A3CB5B6}"/>
              </a:ext>
            </a:extLst>
          </p:cNvPr>
          <p:cNvSpPr/>
          <p:nvPr/>
        </p:nvSpPr>
        <p:spPr>
          <a:xfrm>
            <a:off x="2620393" y="1251750"/>
            <a:ext cx="2104008" cy="2681057"/>
          </a:xfrm>
          <a:prstGeom prst="rect">
            <a:avLst/>
          </a:prstGeom>
          <a:solidFill>
            <a:schemeClr val="bg1"/>
          </a:solidFill>
          <a:ln w="28575">
            <a:solidFill>
              <a:srgbClr val="D85E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RESOURCES / PEOPLE</a:t>
            </a:r>
          </a:p>
          <a:p>
            <a:pPr algn="ctr"/>
            <a:endParaRPr lang="en-GB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people / departments and skills will be required in the future?  Are there any departments / people who are redundant through this change?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7E998B-F0AA-4D14-9A1E-63E4955B2185}"/>
              </a:ext>
            </a:extLst>
          </p:cNvPr>
          <p:cNvSpPr/>
          <p:nvPr/>
        </p:nvSpPr>
        <p:spPr>
          <a:xfrm>
            <a:off x="4894557" y="1251750"/>
            <a:ext cx="2104008" cy="2681057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PROCESSES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key functions / processes are required in the future to support the change?  What functions / processes need to be dissolved?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4BC138-9866-4698-8BD1-04DDB33B3B51}"/>
              </a:ext>
            </a:extLst>
          </p:cNvPr>
          <p:cNvSpPr/>
          <p:nvPr/>
        </p:nvSpPr>
        <p:spPr>
          <a:xfrm>
            <a:off x="7168721" y="1251750"/>
            <a:ext cx="2104008" cy="2681057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PRODUCTS / SERVICES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are the key products / services that the business will focus on in the future?  Has there been a huge change in direction for the business e.g. entering into new markets?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5A32FE-0F45-4BCD-A5AE-6570168EE53E}"/>
              </a:ext>
            </a:extLst>
          </p:cNvPr>
          <p:cNvSpPr/>
          <p:nvPr/>
        </p:nvSpPr>
        <p:spPr>
          <a:xfrm>
            <a:off x="9442885" y="1251750"/>
            <a:ext cx="2104008" cy="530884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CUSTOMERS / MARKETS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Who are the key customers / markets that the business needs to support?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7836FA-054B-4B40-B40D-2628CD851121}"/>
              </a:ext>
            </a:extLst>
          </p:cNvPr>
          <p:cNvSpPr/>
          <p:nvPr/>
        </p:nvSpPr>
        <p:spPr>
          <a:xfrm>
            <a:off x="7168721" y="4083727"/>
            <a:ext cx="2104008" cy="247687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FINANCIAL STRUCTURES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will the business need to be structured financially in the future? E.g. Cost Centre or Profit Centre driven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494937-95C7-4DF2-9D41-38FFE9F3096A}"/>
              </a:ext>
            </a:extLst>
          </p:cNvPr>
          <p:cNvSpPr/>
          <p:nvPr/>
        </p:nvSpPr>
        <p:spPr>
          <a:xfrm>
            <a:off x="4894557" y="4083727"/>
            <a:ext cx="2104008" cy="24768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SYSTEMS / DATA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applications / systems / data is required to underpin the revised target operating model?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1E47EF-6AA1-4E93-A634-5C43813AEF63}"/>
              </a:ext>
            </a:extLst>
          </p:cNvPr>
          <p:cNvSpPr/>
          <p:nvPr/>
        </p:nvSpPr>
        <p:spPr>
          <a:xfrm>
            <a:off x="2620393" y="4083727"/>
            <a:ext cx="2104008" cy="24768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ASSETS / INFRASTRUCTURE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physical infrastructure is required to support the business? (locations, hardware, networks, equipment)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A5F1AB-8EE1-496B-89E6-6DD982810F06}"/>
              </a:ext>
            </a:extLst>
          </p:cNvPr>
          <p:cNvSpPr txBox="1"/>
          <p:nvPr/>
        </p:nvSpPr>
        <p:spPr>
          <a:xfrm>
            <a:off x="2700292" y="461920"/>
            <a:ext cx="6230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BUSINESS MODEL TEMPLATE</a:t>
            </a:r>
          </a:p>
        </p:txBody>
      </p:sp>
      <p:pic>
        <p:nvPicPr>
          <p:cNvPr id="15" name="Graphic 14" descr="Link">
            <a:extLst>
              <a:ext uri="{FF2B5EF4-FFF2-40B4-BE49-F238E27FC236}">
                <a16:creationId xmlns:a16="http://schemas.microsoft.com/office/drawing/2014/main" id="{78BC1EA3-875C-4119-A251-AD60DF86A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2863" y="6150005"/>
            <a:ext cx="401715" cy="401715"/>
          </a:xfrm>
          <a:prstGeom prst="rect">
            <a:avLst/>
          </a:prstGeom>
        </p:spPr>
      </p:pic>
      <p:pic>
        <p:nvPicPr>
          <p:cNvPr id="17" name="Graphic 16" descr="Users">
            <a:extLst>
              <a:ext uri="{FF2B5EF4-FFF2-40B4-BE49-F238E27FC236}">
                <a16:creationId xmlns:a16="http://schemas.microsoft.com/office/drawing/2014/main" id="{1CE6E509-24CF-458D-BFB6-5488983EF5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00292" y="3468949"/>
            <a:ext cx="463858" cy="463858"/>
          </a:xfrm>
          <a:prstGeom prst="rect">
            <a:avLst/>
          </a:prstGeom>
        </p:spPr>
      </p:pic>
      <p:pic>
        <p:nvPicPr>
          <p:cNvPr id="19" name="Graphic 18" descr="Factory">
            <a:extLst>
              <a:ext uri="{FF2B5EF4-FFF2-40B4-BE49-F238E27FC236}">
                <a16:creationId xmlns:a16="http://schemas.microsoft.com/office/drawing/2014/main" id="{B236C229-AEB4-4921-A5AF-9985222E52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64782" y="6132251"/>
            <a:ext cx="410592" cy="410592"/>
          </a:xfrm>
          <a:prstGeom prst="rect">
            <a:avLst/>
          </a:prstGeom>
        </p:spPr>
      </p:pic>
      <p:pic>
        <p:nvPicPr>
          <p:cNvPr id="21" name="Graphic 20" descr="Monitor">
            <a:extLst>
              <a:ext uri="{FF2B5EF4-FFF2-40B4-BE49-F238E27FC236}">
                <a16:creationId xmlns:a16="http://schemas.microsoft.com/office/drawing/2014/main" id="{C59AA473-9689-4748-B32C-DB53B7F895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34977" y="6137431"/>
            <a:ext cx="423167" cy="423167"/>
          </a:xfrm>
          <a:prstGeom prst="rect">
            <a:avLst/>
          </a:prstGeom>
        </p:spPr>
      </p:pic>
      <p:pic>
        <p:nvPicPr>
          <p:cNvPr id="23" name="Graphic 22" descr="Coins">
            <a:extLst>
              <a:ext uri="{FF2B5EF4-FFF2-40B4-BE49-F238E27FC236}">
                <a16:creationId xmlns:a16="http://schemas.microsoft.com/office/drawing/2014/main" id="{2C270D6A-F514-4DC7-AC3D-BA76F095FAD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37358" y="6132251"/>
            <a:ext cx="406153" cy="406153"/>
          </a:xfrm>
          <a:prstGeom prst="rect">
            <a:avLst/>
          </a:prstGeom>
        </p:spPr>
      </p:pic>
      <p:pic>
        <p:nvPicPr>
          <p:cNvPr id="25" name="Graphic 24" descr="Checklist">
            <a:extLst>
              <a:ext uri="{FF2B5EF4-FFF2-40B4-BE49-F238E27FC236}">
                <a16:creationId xmlns:a16="http://schemas.microsoft.com/office/drawing/2014/main" id="{2A122B38-BAE5-4B48-AB3F-472716FCD39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60869" y="3534790"/>
            <a:ext cx="371383" cy="37138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5D2F175-0108-48EA-A37F-AB68AA630DA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29" y="255247"/>
            <a:ext cx="1267740" cy="936567"/>
          </a:xfrm>
          <a:prstGeom prst="rect">
            <a:avLst/>
          </a:prstGeom>
        </p:spPr>
      </p:pic>
      <p:pic>
        <p:nvPicPr>
          <p:cNvPr id="32" name="Graphic 31" descr="Shopping bag">
            <a:extLst>
              <a:ext uri="{FF2B5EF4-FFF2-40B4-BE49-F238E27FC236}">
                <a16:creationId xmlns:a16="http://schemas.microsoft.com/office/drawing/2014/main" id="{92E247EF-FD69-4972-8247-4430EF337F0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873607" y="3516295"/>
            <a:ext cx="369165" cy="369165"/>
          </a:xfrm>
          <a:prstGeom prst="rect">
            <a:avLst/>
          </a:prstGeom>
        </p:spPr>
      </p:pic>
      <p:pic>
        <p:nvPicPr>
          <p:cNvPr id="34" name="Graphic 33" descr="Network">
            <a:extLst>
              <a:ext uri="{FF2B5EF4-FFF2-40B4-BE49-F238E27FC236}">
                <a16:creationId xmlns:a16="http://schemas.microsoft.com/office/drawing/2014/main" id="{4DEA6F16-C51F-4A5F-BA51-183BFEFE388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1089693" y="6114495"/>
            <a:ext cx="428347" cy="42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93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251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Company>The Transformation Office Ltd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Business Operating Model</dc:subject>
  <dc:creator>jonathan.parnaby@tto-ltd.co.uk</dc:creator>
  <cp:lastModifiedBy>Jon Parnaby</cp:lastModifiedBy>
  <cp:revision>36</cp:revision>
  <dcterms:created xsi:type="dcterms:W3CDTF">2018-02-21T08:42:40Z</dcterms:created>
  <dcterms:modified xsi:type="dcterms:W3CDTF">2018-02-22T11:28:54Z</dcterms:modified>
  <cp:category>Stage 1 - Establish a Vision</cp:category>
</cp:coreProperties>
</file>